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notesSlides/notesSlide7.xml" ContentType="application/vnd.openxmlformats-officedocument.presentationml.notesSlide+xml"/>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Lst>
  <p:sldSz cx="9144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a:defRPr>
        <a:latin typeface="Calibri"/>
        <a:ea typeface="Calibri"/>
        <a:cs typeface="Calibri"/>
        <a:sym typeface="Calibri"/>
      </a:defRPr>
    </a:lvl6pPr>
    <a:lvl7pPr>
      <a:defRPr>
        <a:latin typeface="Calibri"/>
        <a:ea typeface="Calibri"/>
        <a:cs typeface="Calibri"/>
        <a:sym typeface="Calibri"/>
      </a:defRPr>
    </a:lvl7pPr>
    <a:lvl8pPr>
      <a:defRPr>
        <a:latin typeface="Calibri"/>
        <a:ea typeface="Calibri"/>
        <a:cs typeface="Calibri"/>
        <a:sym typeface="Calibri"/>
      </a:defRPr>
    </a:lvl8pPr>
    <a:lvl9pPr>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b="def" i="def"/>
      <a:tcStyle>
        <a:tcBdr/>
        <a:fill>
          <a:solidFill>
            <a:srgbClr val="F1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
          <p:cNvSpPr/>
          <p:nvPr>
            <p:ph type="sldImg"/>
          </p:nvPr>
        </p:nvSpPr>
        <p:spPr>
          <a:xfrm>
            <a:off x="1143000" y="685800"/>
            <a:ext cx="4572000" cy="3429000"/>
          </a:xfrm>
          <a:prstGeom prst="rect">
            <a:avLst/>
          </a:prstGeom>
        </p:spPr>
        <p:txBody>
          <a:bodyPr/>
          <a:lstStyle/>
          <a:p>
            <a:pPr lvl="0"/>
          </a:p>
        </p:txBody>
      </p:sp>
      <p:sp>
        <p:nvSpPr>
          <p:cNvPr id="6" name="Shape 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sldImg"/>
          </p:nvPr>
        </p:nvSpPr>
        <p:spPr>
          <a:prstGeom prst="rect">
            <a:avLst/>
          </a:prstGeom>
        </p:spPr>
        <p:txBody>
          <a:bodyPr/>
          <a:lstStyle/>
          <a:p>
            <a:pPr lvl="0"/>
          </a:p>
        </p:txBody>
      </p:sp>
      <p:sp>
        <p:nvSpPr>
          <p:cNvPr id="55" name="Shape 55"/>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One of the most useful of all thinking modes in creative problem solving is visual thinking. It is especially effective in solving problems where shapes, forms, or patterns are concerned. To improve your powers of visualization, concentrate on the accompanying illustration.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sldImg"/>
          </p:nvPr>
        </p:nvSpPr>
        <p:spPr>
          <a:prstGeom prst="rect">
            <a:avLst/>
          </a:prstGeom>
        </p:spPr>
        <p:txBody>
          <a:bodyPr/>
          <a:lstStyle/>
          <a:p>
            <a:pPr lvl="0"/>
          </a:p>
        </p:txBody>
      </p:sp>
      <p:sp>
        <p:nvSpPr>
          <p:cNvPr id="67" name="Shape 67"/>
          <p:cNvSpPr/>
          <p:nvPr>
            <p:ph type="body" sz="quarter" idx="1"/>
          </p:nvPr>
        </p:nvSpPr>
        <p:spPr>
          <a:prstGeom prst="rect">
            <a:avLst/>
          </a:prstGeom>
        </p:spPr>
        <p:txBody>
          <a:bodyPr/>
          <a:lstStyle>
            <a:lvl1pPr defTabSz="914400">
              <a:lnSpc>
                <a:spcPct val="100000"/>
              </a:lnSpc>
              <a:defRPr b="1" sz="1200">
                <a:latin typeface="Calibri"/>
                <a:ea typeface="Calibri"/>
                <a:cs typeface="Calibri"/>
                <a:sym typeface="Calibri"/>
              </a:defRPr>
            </a:lvl1pPr>
          </a:lstStyle>
          <a:p>
            <a:pPr lvl="0">
              <a:defRPr b="0" sz="1800"/>
            </a:pPr>
            <a:r>
              <a:rPr b="1" sz="1200"/>
              <a:t>Difficult isn’t it?  No matter how hard you concentrate, no matter how hard you focus, you will find that it is almost impossible to read the colors aloud without becoming confused.  The word patterns have become so strong in your brain that they are activated automatically whether you want them to be or not.  This is why if you always think the way you always thought, you’ll always get what you always got.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lvl="0"/>
          </a:p>
        </p:txBody>
      </p:sp>
      <p:sp>
        <p:nvSpPr>
          <p:cNvPr id="124" name="Shape 124"/>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If it took anywhere from one to three minutes, try a different approach and copy it again to see if that new point of view helps you copy the design more quickly.</a:t>
            </a:r>
            <a:br>
              <a:rPr sz="1200">
                <a:latin typeface="Calibri"/>
                <a:ea typeface="Calibri"/>
                <a:cs typeface="Calibri"/>
                <a:sym typeface="Calibri"/>
              </a:rPr>
            </a:br>
            <a:br>
              <a:rPr sz="1200">
                <a:latin typeface="Calibri"/>
                <a:ea typeface="Calibri"/>
                <a:cs typeface="Calibri"/>
                <a:sym typeface="Calibri"/>
              </a:rPr>
            </a:br>
            <a:r>
              <a:rPr sz="1200">
                <a:latin typeface="Calibri"/>
                <a:ea typeface="Calibri"/>
                <a:cs typeface="Calibri"/>
                <a:sym typeface="Calibri"/>
              </a:rPr>
              <a:t>The design can be copied easily and accurately in less than 15 seconds. One step-by-step approach is as follows: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lvl="0"/>
          </a:p>
        </p:txBody>
      </p:sp>
      <p:sp>
        <p:nvSpPr>
          <p:cNvPr id="134" name="Shape 134"/>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In order to identify the hidden colors, you have to disregard the signs that say "stop"—such as word spacings, periods, and commas. People who are habit-ridden will find this exercise very difficult.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lvl="0"/>
          </a:p>
        </p:txBody>
      </p:sp>
      <p:sp>
        <p:nvSpPr>
          <p:cNvPr id="141" name="Shape 14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In order to identify the hidden colors, you have to disregard the signs that say "stop"—such as word spacings, periods, and commas. People who are habit-ridden will find this exercise very difficult.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lvl="0"/>
          </a:p>
        </p:txBody>
      </p:sp>
      <p:sp>
        <p:nvSpPr>
          <p:cNvPr id="155" name="Shape 155"/>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Most people will have to juggle the elements visually, drawing them in different arrangements before arriving at the triangular pattern that leads to solution. This juggling of the parts of a problem results in a reorganization. But before that can happen, you have to feel free to destroy the original pattern in which the problem was presented.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sldImg"/>
          </p:nvPr>
        </p:nvSpPr>
        <p:spPr>
          <a:prstGeom prst="rect">
            <a:avLst/>
          </a:prstGeom>
        </p:spPr>
        <p:txBody>
          <a:bodyPr/>
          <a:lstStyle/>
          <a:p>
            <a:pPr lvl="0"/>
          </a:p>
        </p:txBody>
      </p:sp>
      <p:sp>
        <p:nvSpPr>
          <p:cNvPr id="201" name="Shape 20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Go back to the beginning of the selection and focus only on the first line. Then move to the second line, third line, and final line.  The information must be chunked to solve the riddle.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98989"/>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spd="med" advClick="1"/>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2.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image" Target="../media/image24.png"/></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44.png"/><Relationship Id="rId10" Type="http://schemas.openxmlformats.org/officeDocument/2006/relationships/image" Target="../media/image45.png"/><Relationship Id="rId11" Type="http://schemas.openxmlformats.org/officeDocument/2006/relationships/image" Target="../media/image46.png"/></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png"/></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8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8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s>

</file>

<file path=ppt/slides/_rels/slide8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s>

</file>

<file path=ppt/slides/_rels/slide8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s>

</file>

<file path=ppt/slides/_rels/slide8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8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 name="Shape 8"/>
          <p:cNvSpPr/>
          <p:nvPr>
            <p:ph type="title" idx="4294967295"/>
          </p:nvPr>
        </p:nvSpPr>
        <p:spPr>
          <a:xfrm>
            <a:off x="685800" y="2130425"/>
            <a:ext cx="7772400" cy="14700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t>Creative Thinking</a:t>
            </a:r>
          </a:p>
        </p:txBody>
      </p:sp>
      <p:sp>
        <p:nvSpPr>
          <p:cNvPr id="9" name="Shape 9"/>
          <p:cNvSpPr/>
          <p:nvPr>
            <p:ph type="body" idx="4294967295"/>
          </p:nvPr>
        </p:nvSpPr>
        <p:spPr>
          <a:xfrm>
            <a:off x="1371600" y="3886200"/>
            <a:ext cx="6400800" cy="1752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lgn="ctr">
              <a:spcBef>
                <a:spcPts val="400"/>
              </a:spcBef>
              <a:buSzTx/>
              <a:buNone/>
              <a:defRPr sz="2000">
                <a:solidFill>
                  <a:srgbClr val="898989"/>
                </a:solidFill>
              </a:defRPr>
            </a:lvl1pPr>
          </a:lstStyle>
          <a:p>
            <a:pPr lvl="0">
              <a:defRPr sz="1800">
                <a:solidFill>
                  <a:srgbClr val="000000"/>
                </a:solidFill>
              </a:defRPr>
            </a:pPr>
            <a:r>
              <a:rPr sz="2000">
                <a:solidFill>
                  <a:srgbClr val="898989"/>
                </a:solidFill>
              </a:rPr>
              <a:t>http://creativethinking.net/WP04_Exercises.htm </a:t>
            </a:r>
          </a:p>
        </p:txBody>
      </p:sp>
      <p:pic>
        <p:nvPicPr>
          <p:cNvPr id="10" name="image.png"/>
          <p:cNvPicPr/>
          <p:nvPr/>
        </p:nvPicPr>
        <p:blipFill>
          <a:blip r:embed="rId2">
            <a:extLst/>
          </a:blip>
          <a:stretch>
            <a:fillRect/>
          </a:stretch>
        </p:blipFill>
        <p:spPr>
          <a:xfrm>
            <a:off x="685800" y="4267200"/>
            <a:ext cx="8001000" cy="2438400"/>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nvSpPr>
        <p:spPr>
          <a:xfrm>
            <a:off x="-1" y="0"/>
            <a:ext cx="9144002" cy="5374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b="1" sz="2800"/>
          </a:p>
          <a:p>
            <a:pPr lvl="0"/>
            <a:endParaRPr b="1" sz="2800"/>
          </a:p>
          <a:p>
            <a:pPr lvl="0"/>
            <a:endParaRPr b="1" sz="2800"/>
          </a:p>
          <a:p>
            <a:pPr lvl="0"/>
            <a:endParaRPr b="1" sz="2800"/>
          </a:p>
          <a:p>
            <a:pPr lvl="0"/>
            <a:endParaRPr b="1" sz="2800"/>
          </a:p>
          <a:p>
            <a:pPr lvl="0"/>
            <a:r>
              <a:rPr b="1" sz="2800"/>
              <a:t>2- If you already found the C, now find the 6 below.</a:t>
            </a:r>
            <a:br>
              <a:rPr b="1" sz="2800"/>
            </a:br>
            <a:br>
              <a:rPr b="1" sz="2800"/>
            </a:br>
            <a:r>
              <a:rPr sz="2800"/>
              <a:t>99999999999999999999999999999999999999999999999</a:t>
            </a:r>
            <a:br>
              <a:rPr sz="2800"/>
            </a:br>
            <a:r>
              <a:rPr sz="2800"/>
              <a:t>99999999999999999999999999999999999999999999999</a:t>
            </a:r>
            <a:br>
              <a:rPr sz="2800"/>
            </a:br>
            <a:r>
              <a:rPr sz="2800"/>
              <a:t>99999999999999999999999999999999999999999999999</a:t>
            </a:r>
            <a:br>
              <a:rPr sz="2800"/>
            </a:br>
            <a:r>
              <a:rPr sz="2800">
                <a:solidFill>
                  <a:srgbClr val="FF0000"/>
                </a:solidFill>
              </a:rPr>
              <a:t>6</a:t>
            </a:r>
            <a:r>
              <a:rPr sz="2800"/>
              <a:t>9999999999999999999999999999999999999999999999</a:t>
            </a:r>
            <a:br>
              <a:rPr sz="2800"/>
            </a:br>
            <a:r>
              <a:rPr sz="2800"/>
              <a:t>99999999999999999999999999999999999999999999999</a:t>
            </a:r>
            <a:br>
              <a:rPr sz="2800"/>
            </a:br>
            <a:r>
              <a:rPr sz="2800"/>
              <a:t>99999999999999999999999999999999999999999999999</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hape 34"/>
          <p:cNvSpPr/>
          <p:nvPr/>
        </p:nvSpPr>
        <p:spPr>
          <a:xfrm>
            <a:off x="-1" y="0"/>
            <a:ext cx="9144002" cy="6162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b="1" sz="3200"/>
          </a:p>
          <a:p>
            <a:pPr lvl="0"/>
            <a:endParaRPr b="1" sz="3200"/>
          </a:p>
          <a:p>
            <a:pPr lvl="0"/>
            <a:endParaRPr b="1" sz="3200"/>
          </a:p>
          <a:p>
            <a:pPr lvl="0"/>
            <a:endParaRPr b="1" sz="3200"/>
          </a:p>
          <a:p>
            <a:pPr lvl="0"/>
            <a:endParaRPr b="1" sz="3200"/>
          </a:p>
          <a:p>
            <a:pPr lvl="0"/>
            <a:endParaRPr b="1" sz="3200"/>
          </a:p>
          <a:p>
            <a:pPr lvl="0"/>
            <a:endParaRPr b="1" sz="3200"/>
          </a:p>
          <a:p>
            <a:pPr lvl="0"/>
            <a:endParaRPr b="1" sz="3200"/>
          </a:p>
          <a:p>
            <a:pPr lvl="0"/>
            <a:r>
              <a:rPr b="1"/>
              <a:t>3 - Now find the N below. It's a little more difficult.</a:t>
            </a:r>
            <a:br>
              <a:rPr b="1"/>
            </a:br>
            <a:br>
              <a:rPr b="1"/>
            </a:br>
            <a:r>
              <a:rPr sz="2400"/>
              <a:t>MMMMMMMMMMMMMMMMMMMMMMMMMMMMNMM</a:t>
            </a:r>
            <a:br>
              <a:rPr sz="2400"/>
            </a:br>
            <a:r>
              <a:rPr sz="2400"/>
              <a:t>MMMMMMMMMMMMMMMMMMMMMMMMMMMMMMM</a:t>
            </a:r>
            <a:br>
              <a:rPr sz="2400"/>
            </a:br>
            <a:r>
              <a:rPr sz="2400"/>
              <a:t>MMMMMMMMMMMMMMMMMMMMMMMMMMMMMMM</a:t>
            </a:r>
            <a:br>
              <a:rPr sz="2400"/>
            </a:br>
            <a:r>
              <a:rPr sz="2400"/>
              <a:t>MMMMMMMMMMMMMMMMMMMMMMMMMMMMMMM</a:t>
            </a:r>
            <a:br>
              <a:rPr sz="2400"/>
            </a:br>
            <a:r>
              <a:rPr sz="2400"/>
              <a:t>MMMMMMMMMMMMMMMMMMMMMMMMMMMMMMM</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nvSpPr>
        <p:spPr>
          <a:xfrm>
            <a:off x="-1" y="0"/>
            <a:ext cx="9144002" cy="6162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b="1" sz="3200"/>
          </a:p>
          <a:p>
            <a:pPr lvl="0"/>
            <a:endParaRPr b="1" sz="3200"/>
          </a:p>
          <a:p>
            <a:pPr lvl="0"/>
            <a:endParaRPr b="1" sz="3200"/>
          </a:p>
          <a:p>
            <a:pPr lvl="0"/>
            <a:endParaRPr b="1" sz="3200"/>
          </a:p>
          <a:p>
            <a:pPr lvl="0"/>
            <a:endParaRPr b="1" sz="3200"/>
          </a:p>
          <a:p>
            <a:pPr lvl="0"/>
            <a:endParaRPr b="1" sz="3200"/>
          </a:p>
          <a:p>
            <a:pPr lvl="0"/>
            <a:endParaRPr b="1" sz="3200"/>
          </a:p>
          <a:p>
            <a:pPr lvl="0"/>
            <a:endParaRPr b="1" sz="3200"/>
          </a:p>
          <a:p>
            <a:pPr lvl="0"/>
            <a:r>
              <a:rPr b="1"/>
              <a:t>3 - Now find the N below. It's a little more difficult.</a:t>
            </a:r>
            <a:br>
              <a:rPr b="1"/>
            </a:br>
            <a:br>
              <a:rPr b="1"/>
            </a:br>
            <a:r>
              <a:rPr sz="2400"/>
              <a:t>MMMMMMMMMMMMMMMMMMMMMMMMMMMM</a:t>
            </a:r>
            <a:r>
              <a:rPr sz="2400">
                <a:solidFill>
                  <a:srgbClr val="FF0000"/>
                </a:solidFill>
              </a:rPr>
              <a:t>N</a:t>
            </a:r>
            <a:r>
              <a:rPr sz="2400"/>
              <a:t>MM</a:t>
            </a:r>
            <a:br>
              <a:rPr sz="2400"/>
            </a:br>
            <a:r>
              <a:rPr sz="2400"/>
              <a:t>MMMMMMMMMMMMMMMMMMMMMMMMMMMMMMM</a:t>
            </a:r>
            <a:br>
              <a:rPr sz="2400"/>
            </a:br>
            <a:r>
              <a:rPr sz="2400"/>
              <a:t>MMMMMMMMMMMMMMMMMMMMMMMMMMMMMMM</a:t>
            </a:r>
            <a:br>
              <a:rPr sz="2400"/>
            </a:br>
            <a:r>
              <a:rPr sz="2400"/>
              <a:t>MMMMMMMMMMMMMMMMMMMMMMMMMMMMMMM</a:t>
            </a:r>
            <a:br>
              <a:rPr sz="2400"/>
            </a:br>
            <a:r>
              <a:rPr sz="2400"/>
              <a:t>MMMMMMMMMMMMMMMMMMMMMMMMMMMMMMM</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nvSpPr>
        <p:spPr>
          <a:xfrm>
            <a:off x="-1" y="0"/>
            <a:ext cx="9144002" cy="649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5400"/>
            </a:lvl1pPr>
          </a:lstStyle>
          <a:p>
            <a:pPr lvl="0">
              <a:defRPr sz="1800"/>
            </a:pPr>
            <a:r>
              <a:rPr sz="5400"/>
              <a:t>This is NOT a joke. If you were able to pass these 3 tests, you can cancel your annual visit to your neurologist. Your brain is great and you're far from having a close relationship with Alzheimers.</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 name="AF0F510788164B33B0AF813CD1B426B6@afchief68PC.png" descr="cid:CE95897613BF4D5CA6EA20AF88B7F1B1@ERICPC"/>
          <p:cNvPicPr/>
          <p:nvPr/>
        </p:nvPicPr>
        <p:blipFill>
          <a:blip r:embed="rId2">
            <a:extLst/>
          </a:blip>
          <a:stretch>
            <a:fillRect/>
          </a:stretch>
        </p:blipFill>
        <p:spPr>
          <a:xfrm>
            <a:off x="0" y="457200"/>
            <a:ext cx="1428750" cy="1552575"/>
          </a:xfrm>
          <a:prstGeom prst="rect">
            <a:avLst/>
          </a:prstGeom>
          <a:ln w="12700">
            <a:miter lim="400000"/>
          </a:ln>
        </p:spPr>
      </p:pic>
      <p:sp>
        <p:nvSpPr>
          <p:cNvPr id="41" name="Shape 41"/>
          <p:cNvSpPr/>
          <p:nvPr/>
        </p:nvSpPr>
        <p:spPr>
          <a:xfrm>
            <a:off x="0" y="-3818414"/>
            <a:ext cx="9067800" cy="132486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br>
              <a:rPr sz="3200"/>
            </a:br>
            <a:br>
              <a:rPr sz="3200"/>
            </a:br>
            <a:br>
              <a:rPr sz="3200"/>
            </a:br>
            <a:br>
              <a:rPr sz="3200"/>
            </a:br>
            <a:endParaRPr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r>
              <a:rPr b="1" sz="1300">
                <a:solidFill>
                  <a:srgbClr val="330000"/>
                </a:solidFill>
                <a:latin typeface="Verdana"/>
                <a:ea typeface="Verdana"/>
                <a:cs typeface="Verdana"/>
                <a:sym typeface="Verdana"/>
              </a:rPr>
              <a:t>Count every "F" in the following text:</a:t>
            </a:r>
            <a:br>
              <a:rPr b="1" sz="1300">
                <a:solidFill>
                  <a:srgbClr val="330000"/>
                </a:solidFill>
                <a:latin typeface="Verdana"/>
                <a:ea typeface="Verdana"/>
                <a:cs typeface="Verdana"/>
                <a:sym typeface="Verdana"/>
              </a:rPr>
            </a:br>
            <a:br>
              <a:rPr b="1" sz="1300">
                <a:solidFill>
                  <a:srgbClr val="330000"/>
                </a:solidFill>
                <a:latin typeface="Verdana"/>
                <a:ea typeface="Verdana"/>
                <a:cs typeface="Verdana"/>
                <a:sym typeface="Verdana"/>
              </a:rPr>
            </a:br>
            <a:endParaRPr sz="1300">
              <a:solidFill>
                <a:srgbClr val="330000"/>
              </a:solidFill>
              <a:latin typeface="Verdana"/>
              <a:ea typeface="Verdana"/>
              <a:cs typeface="Verdana"/>
              <a:sym typeface="Verdana"/>
            </a:endParaRPr>
          </a:p>
          <a:p>
            <a:pPr lvl="0"/>
            <a:endParaRPr sz="1400">
              <a:solidFill>
                <a:srgbClr val="330000"/>
              </a:solidFill>
              <a:latin typeface="Verdana"/>
              <a:ea typeface="Verdana"/>
              <a:cs typeface="Verdana"/>
              <a:sym typeface="Verdana"/>
            </a:endParaRPr>
          </a:p>
          <a:p>
            <a:pPr lvl="0"/>
            <a:r>
              <a:rPr sz="3600">
                <a:solidFill>
                  <a:srgbClr val="330000"/>
                </a:solidFill>
                <a:latin typeface="Verdana"/>
                <a:ea typeface="Verdana"/>
                <a:cs typeface="Verdana"/>
                <a:sym typeface="Verdana"/>
              </a:rPr>
              <a:t>FINISHED FILES ARE THE RE</a:t>
            </a:r>
            <a:br>
              <a:rPr sz="3600">
                <a:solidFill>
                  <a:srgbClr val="330000"/>
                </a:solidFill>
                <a:latin typeface="Verdana"/>
                <a:ea typeface="Verdana"/>
                <a:cs typeface="Verdana"/>
                <a:sym typeface="Verdana"/>
              </a:rPr>
            </a:br>
            <a:r>
              <a:rPr sz="3600">
                <a:solidFill>
                  <a:srgbClr val="330000"/>
                </a:solidFill>
                <a:latin typeface="Verdana"/>
                <a:ea typeface="Verdana"/>
                <a:cs typeface="Verdana"/>
                <a:sym typeface="Verdana"/>
              </a:rPr>
              <a:t>SULT OF YEARS OF SCIENTI</a:t>
            </a:r>
            <a:br>
              <a:rPr sz="3600">
                <a:solidFill>
                  <a:srgbClr val="330000"/>
                </a:solidFill>
                <a:latin typeface="Verdana"/>
                <a:ea typeface="Verdana"/>
                <a:cs typeface="Verdana"/>
                <a:sym typeface="Verdana"/>
              </a:rPr>
            </a:br>
            <a:r>
              <a:rPr sz="3600">
                <a:solidFill>
                  <a:srgbClr val="330000"/>
                </a:solidFill>
                <a:latin typeface="Verdana"/>
                <a:ea typeface="Verdana"/>
                <a:cs typeface="Verdana"/>
                <a:sym typeface="Verdana"/>
              </a:rPr>
              <a:t>FIC STUDY COMBINED WITH</a:t>
            </a:r>
            <a:br>
              <a:rPr sz="3600">
                <a:solidFill>
                  <a:srgbClr val="330000"/>
                </a:solidFill>
                <a:latin typeface="Verdana"/>
                <a:ea typeface="Verdana"/>
                <a:cs typeface="Verdana"/>
                <a:sym typeface="Verdana"/>
              </a:rPr>
            </a:br>
            <a:r>
              <a:rPr sz="3600">
                <a:solidFill>
                  <a:srgbClr val="330000"/>
                </a:solidFill>
                <a:latin typeface="Verdana"/>
                <a:ea typeface="Verdana"/>
                <a:cs typeface="Verdana"/>
                <a:sym typeface="Verdana"/>
              </a:rPr>
              <a:t>THE EXPERIENCE OF YEARS.....</a:t>
            </a:r>
            <a:br>
              <a:rPr sz="3600">
                <a:solidFill>
                  <a:srgbClr val="330000"/>
                </a:solidFill>
                <a:latin typeface="Verdana"/>
                <a:ea typeface="Verdana"/>
                <a:cs typeface="Verdana"/>
                <a:sym typeface="Verdana"/>
              </a:rPr>
            </a:br>
            <a:r>
              <a:rPr sz="3600">
                <a:solidFill>
                  <a:srgbClr val="330000"/>
                </a:solidFill>
                <a:latin typeface="Verdana"/>
                <a:ea typeface="Verdana"/>
                <a:cs typeface="Verdana"/>
                <a:sym typeface="Verdana"/>
              </a:rPr>
              <a:t>(SEE BELOW)</a:t>
            </a:r>
            <a:endParaRPr sz="3600">
              <a:solidFill>
                <a:srgbClr val="330000"/>
              </a:solidFill>
              <a:latin typeface="Verdana"/>
              <a:ea typeface="Verdana"/>
              <a:cs typeface="Verdana"/>
              <a:sym typeface="Verdana"/>
            </a:endParaRPr>
          </a:p>
          <a:p>
            <a:pPr lvl="0"/>
            <a:endParaRPr sz="3200">
              <a:solidFill>
                <a:srgbClr val="330000"/>
              </a:solidFill>
              <a:latin typeface="Verdana"/>
              <a:ea typeface="Verdana"/>
              <a:cs typeface="Verdana"/>
              <a:sym typeface="Verdana"/>
            </a:endParaRPr>
          </a:p>
          <a:p>
            <a:pPr lvl="0"/>
            <a:r>
              <a:rPr sz="3600"/>
              <a:t>HOW MANY 'F's?</a:t>
            </a:r>
            <a:endParaRPr sz="3600"/>
          </a:p>
          <a:p>
            <a:pPr lvl="0"/>
            <a:endParaRPr sz="1400">
              <a:solidFill>
                <a:srgbClr val="330000"/>
              </a:solidFill>
              <a:latin typeface="Verdana"/>
              <a:ea typeface="Verdana"/>
              <a:cs typeface="Verdana"/>
              <a:sym typeface="Verdana"/>
            </a:endParaRPr>
          </a:p>
          <a:p>
            <a:pPr lvl="0"/>
            <a:endParaRPr sz="1400">
              <a:solidFill>
                <a:srgbClr val="330000"/>
              </a:solidFill>
              <a:latin typeface="Verdana"/>
              <a:ea typeface="Verdana"/>
              <a:cs typeface="Verdana"/>
              <a:sym typeface="Verdana"/>
            </a:endParaRPr>
          </a:p>
          <a:p>
            <a:pPr lvl="0"/>
            <a:endParaRPr sz="1400">
              <a:solidFill>
                <a:srgbClr val="330000"/>
              </a:solidFill>
              <a:latin typeface="Verdana"/>
              <a:ea typeface="Verdana"/>
              <a:cs typeface="Verdana"/>
              <a:sym typeface="Verdana"/>
            </a:endParaRPr>
          </a:p>
          <a:p>
            <a:pPr lvl="0"/>
            <a:endParaRPr sz="1400">
              <a:solidFill>
                <a:srgbClr val="330000"/>
              </a:solidFill>
              <a:latin typeface="Verdana"/>
              <a:ea typeface="Verdana"/>
              <a:cs typeface="Verdana"/>
              <a:sym typeface="Verdana"/>
            </a:endParaRPr>
          </a:p>
          <a:p>
            <a:pPr lvl="0"/>
            <a:endParaRPr sz="1400">
              <a:solidFill>
                <a:srgbClr val="330000"/>
              </a:solidFill>
              <a:latin typeface="Verdana"/>
              <a:ea typeface="Verdana"/>
              <a:cs typeface="Verdana"/>
              <a:sym typeface="Verdana"/>
            </a:endParaRPr>
          </a:p>
          <a:p>
            <a:pPr lvl="0"/>
            <a:endParaRPr sz="1400">
              <a:solidFill>
                <a:srgbClr val="330000"/>
              </a:solidFill>
              <a:latin typeface="Verdana"/>
              <a:ea typeface="Verdana"/>
              <a:cs typeface="Verdana"/>
              <a:sym typeface="Verdana"/>
            </a:endParaRPr>
          </a:p>
          <a:p>
            <a:pPr lvl="0"/>
            <a:endParaRPr sz="1400">
              <a:solidFill>
                <a:srgbClr val="330000"/>
              </a:solidFill>
              <a:latin typeface="Verdana"/>
              <a:ea typeface="Verdana"/>
              <a:cs typeface="Verdana"/>
              <a:sym typeface="Verdana"/>
            </a:endParaRPr>
          </a:p>
          <a:p>
            <a:pPr lvl="0"/>
            <a:br>
              <a:rPr sz="1400">
                <a:solidFill>
                  <a:srgbClr val="330000"/>
                </a:solidFill>
                <a:latin typeface="Verdana"/>
                <a:ea typeface="Verdana"/>
                <a:cs typeface="Verdana"/>
                <a:sym typeface="Verdana"/>
              </a:rPr>
            </a:br>
            <a:br>
              <a:rPr sz="1400">
                <a:solidFill>
                  <a:srgbClr val="330000"/>
                </a:solidFill>
                <a:latin typeface="Verdana"/>
                <a:ea typeface="Verdana"/>
                <a:cs typeface="Verdana"/>
                <a:sym typeface="Verdana"/>
              </a:rPr>
            </a:b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 name="AF0F510788164B33B0AF813CD1B426B6@afchief68PC.png" descr="cid:CE95897613BF4D5CA6EA20AF88B7F1B1@ERICPC"/>
          <p:cNvPicPr/>
          <p:nvPr/>
        </p:nvPicPr>
        <p:blipFill>
          <a:blip r:embed="rId2">
            <a:extLst/>
          </a:blip>
          <a:stretch>
            <a:fillRect/>
          </a:stretch>
        </p:blipFill>
        <p:spPr>
          <a:xfrm>
            <a:off x="0" y="457200"/>
            <a:ext cx="1428750" cy="1552575"/>
          </a:xfrm>
          <a:prstGeom prst="rect">
            <a:avLst/>
          </a:prstGeom>
          <a:ln w="12700">
            <a:miter lim="400000"/>
          </a:ln>
        </p:spPr>
      </p:pic>
      <p:sp>
        <p:nvSpPr>
          <p:cNvPr id="44" name="Shape 44"/>
          <p:cNvSpPr/>
          <p:nvPr/>
        </p:nvSpPr>
        <p:spPr>
          <a:xfrm>
            <a:off x="0" y="-2585721"/>
            <a:ext cx="9067800" cy="10784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br>
              <a:rPr sz="3200"/>
            </a:br>
            <a:br>
              <a:rPr sz="3200"/>
            </a:br>
            <a:br>
              <a:rPr sz="3200"/>
            </a:br>
            <a:br>
              <a:rPr sz="3200"/>
            </a:br>
            <a:endParaRPr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endParaRPr b="1" sz="1300">
              <a:solidFill>
                <a:srgbClr val="330000"/>
              </a:solidFill>
              <a:latin typeface="Verdana"/>
              <a:ea typeface="Verdana"/>
              <a:cs typeface="Verdana"/>
              <a:sym typeface="Verdana"/>
            </a:endParaRPr>
          </a:p>
          <a:p>
            <a:pPr lvl="0"/>
            <a:r>
              <a:rPr b="1" sz="1300">
                <a:solidFill>
                  <a:srgbClr val="330000"/>
                </a:solidFill>
                <a:latin typeface="Verdana"/>
                <a:ea typeface="Verdana"/>
                <a:cs typeface="Verdana"/>
                <a:sym typeface="Verdana"/>
              </a:rPr>
              <a:t>Count every "F" in the following text:</a:t>
            </a:r>
            <a:br>
              <a:rPr b="1" sz="1300">
                <a:solidFill>
                  <a:srgbClr val="330000"/>
                </a:solidFill>
                <a:latin typeface="Verdana"/>
                <a:ea typeface="Verdana"/>
                <a:cs typeface="Verdana"/>
                <a:sym typeface="Verdana"/>
              </a:rPr>
            </a:br>
            <a:br>
              <a:rPr b="1" sz="1300">
                <a:solidFill>
                  <a:srgbClr val="330000"/>
                </a:solidFill>
                <a:latin typeface="Verdana"/>
                <a:ea typeface="Verdana"/>
                <a:cs typeface="Verdana"/>
                <a:sym typeface="Verdana"/>
              </a:rPr>
            </a:br>
            <a:endParaRPr sz="1300">
              <a:solidFill>
                <a:srgbClr val="330000"/>
              </a:solidFill>
              <a:latin typeface="Verdana"/>
              <a:ea typeface="Verdana"/>
              <a:cs typeface="Verdana"/>
              <a:sym typeface="Verdana"/>
            </a:endParaRPr>
          </a:p>
          <a:p>
            <a:pPr lvl="0"/>
            <a:endParaRPr sz="1300">
              <a:solidFill>
                <a:srgbClr val="330000"/>
              </a:solidFill>
              <a:latin typeface="Verdana"/>
              <a:ea typeface="Verdana"/>
              <a:cs typeface="Verdana"/>
              <a:sym typeface="Verdana"/>
            </a:endParaRPr>
          </a:p>
          <a:p>
            <a:pPr lvl="0"/>
            <a:endParaRPr sz="1300">
              <a:solidFill>
                <a:srgbClr val="330000"/>
              </a:solidFill>
              <a:latin typeface="Verdana"/>
              <a:ea typeface="Verdana"/>
              <a:cs typeface="Verdana"/>
              <a:sym typeface="Verdana"/>
            </a:endParaRPr>
          </a:p>
          <a:p>
            <a:pPr lvl="0"/>
            <a:br>
              <a:rPr sz="1300">
                <a:solidFill>
                  <a:srgbClr val="330000"/>
                </a:solidFill>
                <a:latin typeface="Verdana"/>
                <a:ea typeface="Verdana"/>
                <a:cs typeface="Verdana"/>
                <a:sym typeface="Verdana"/>
              </a:rPr>
            </a:br>
            <a:r>
              <a:rPr>
                <a:solidFill>
                  <a:srgbClr val="330000"/>
                </a:solidFill>
                <a:latin typeface="Verdana"/>
                <a:ea typeface="Verdana"/>
                <a:cs typeface="Verdana"/>
                <a:sym typeface="Verdana"/>
              </a:rPr>
              <a:t>FINISHED FILES ARE THE RE</a:t>
            </a:r>
            <a:br>
              <a:rPr>
                <a:solidFill>
                  <a:srgbClr val="330000"/>
                </a:solidFill>
                <a:latin typeface="Verdana"/>
                <a:ea typeface="Verdana"/>
                <a:cs typeface="Verdana"/>
                <a:sym typeface="Verdana"/>
              </a:rPr>
            </a:br>
            <a:r>
              <a:rPr>
                <a:solidFill>
                  <a:srgbClr val="330000"/>
                </a:solidFill>
                <a:latin typeface="Verdana"/>
                <a:ea typeface="Verdana"/>
                <a:cs typeface="Verdana"/>
                <a:sym typeface="Verdana"/>
              </a:rPr>
              <a:t>SULT OF YEARS OF SCIENTI</a:t>
            </a:r>
            <a:br>
              <a:rPr>
                <a:solidFill>
                  <a:srgbClr val="330000"/>
                </a:solidFill>
                <a:latin typeface="Verdana"/>
                <a:ea typeface="Verdana"/>
                <a:cs typeface="Verdana"/>
                <a:sym typeface="Verdana"/>
              </a:rPr>
            </a:br>
            <a:r>
              <a:rPr>
                <a:solidFill>
                  <a:srgbClr val="330000"/>
                </a:solidFill>
                <a:latin typeface="Verdana"/>
                <a:ea typeface="Verdana"/>
                <a:cs typeface="Verdana"/>
                <a:sym typeface="Verdana"/>
              </a:rPr>
              <a:t>FIC STUDY COMBINED WITH</a:t>
            </a:r>
            <a:br>
              <a:rPr>
                <a:solidFill>
                  <a:srgbClr val="330000"/>
                </a:solidFill>
                <a:latin typeface="Verdana"/>
                <a:ea typeface="Verdana"/>
                <a:cs typeface="Verdana"/>
                <a:sym typeface="Verdana"/>
              </a:rPr>
            </a:br>
            <a:r>
              <a:rPr>
                <a:solidFill>
                  <a:srgbClr val="330000"/>
                </a:solidFill>
                <a:latin typeface="Verdana"/>
                <a:ea typeface="Verdana"/>
                <a:cs typeface="Verdana"/>
                <a:sym typeface="Verdana"/>
              </a:rPr>
              <a:t>THE EXPERIENCE OF YEARS.....</a:t>
            </a:r>
            <a:br>
              <a:rPr>
                <a:solidFill>
                  <a:srgbClr val="330000"/>
                </a:solidFill>
                <a:latin typeface="Verdana"/>
                <a:ea typeface="Verdana"/>
                <a:cs typeface="Verdana"/>
                <a:sym typeface="Verdana"/>
              </a:rPr>
            </a:br>
            <a:r>
              <a:rPr>
                <a:solidFill>
                  <a:srgbClr val="330000"/>
                </a:solidFill>
                <a:latin typeface="Verdana"/>
                <a:ea typeface="Verdana"/>
                <a:cs typeface="Verdana"/>
                <a:sym typeface="Verdana"/>
              </a:rPr>
              <a:t>(SEE BELOW)</a:t>
            </a:r>
            <a:endParaRPr sz="3200">
              <a:solidFill>
                <a:srgbClr val="330000"/>
              </a:solidFill>
              <a:latin typeface="Verdana"/>
              <a:ea typeface="Verdana"/>
              <a:cs typeface="Verdana"/>
              <a:sym typeface="Verdana"/>
            </a:endParaRPr>
          </a:p>
          <a:p>
            <a:pPr lvl="0"/>
            <a:endParaRPr sz="3200">
              <a:solidFill>
                <a:srgbClr val="330000"/>
              </a:solidFill>
              <a:latin typeface="Verdana"/>
              <a:ea typeface="Verdana"/>
              <a:cs typeface="Verdana"/>
              <a:sym typeface="Verdana"/>
            </a:endParaRPr>
          </a:p>
          <a:p>
            <a:pPr lvl="0"/>
            <a:r>
              <a:rPr sz="2000"/>
              <a:t>HOW MANY 'F's?</a:t>
            </a:r>
            <a:endParaRPr sz="2000"/>
          </a:p>
          <a:p>
            <a:pPr lvl="0"/>
            <a:endParaRPr sz="1400">
              <a:solidFill>
                <a:srgbClr val="330000"/>
              </a:solidFill>
              <a:latin typeface="Verdana"/>
              <a:ea typeface="Verdana"/>
              <a:cs typeface="Verdana"/>
              <a:sym typeface="Verdana"/>
            </a:endParaRPr>
          </a:p>
          <a:p>
            <a:pPr lvl="0"/>
            <a:endParaRPr sz="1400">
              <a:solidFill>
                <a:srgbClr val="330000"/>
              </a:solidFill>
              <a:latin typeface="Verdana"/>
              <a:ea typeface="Verdana"/>
              <a:cs typeface="Verdana"/>
              <a:sym typeface="Verdana"/>
            </a:endParaRPr>
          </a:p>
          <a:p>
            <a:pPr lvl="0"/>
            <a:endParaRPr sz="1400">
              <a:solidFill>
                <a:srgbClr val="330000"/>
              </a:solidFill>
              <a:latin typeface="Verdana"/>
              <a:ea typeface="Verdana"/>
              <a:cs typeface="Verdana"/>
              <a:sym typeface="Verdana"/>
            </a:endParaRPr>
          </a:p>
          <a:p>
            <a:pPr lvl="0"/>
            <a:endParaRPr sz="1400">
              <a:solidFill>
                <a:srgbClr val="330000"/>
              </a:solidFill>
              <a:latin typeface="Verdana"/>
              <a:ea typeface="Verdana"/>
              <a:cs typeface="Verdana"/>
              <a:sym typeface="Verdana"/>
            </a:endParaRPr>
          </a:p>
          <a:p>
            <a:pPr lvl="0"/>
            <a:endParaRPr sz="1400">
              <a:solidFill>
                <a:srgbClr val="330000"/>
              </a:solidFill>
              <a:latin typeface="Verdana"/>
              <a:ea typeface="Verdana"/>
              <a:cs typeface="Verdana"/>
              <a:sym typeface="Verdana"/>
            </a:endParaRPr>
          </a:p>
          <a:p>
            <a:pPr lvl="0"/>
            <a:r>
              <a:rPr sz="1400"/>
              <a:t>THERE ARE 6 </a:t>
            </a:r>
            <a:endParaRPr sz="1400"/>
          </a:p>
          <a:p>
            <a:pPr lvl="0"/>
            <a:endParaRPr sz="1400">
              <a:solidFill>
                <a:srgbClr val="330000"/>
              </a:solidFill>
              <a:latin typeface="Verdana"/>
              <a:ea typeface="Verdana"/>
              <a:cs typeface="Verdana"/>
              <a:sym typeface="Verdana"/>
            </a:endParaRPr>
          </a:p>
          <a:p>
            <a:pPr lvl="0"/>
            <a:endParaRPr sz="1400">
              <a:solidFill>
                <a:srgbClr val="330000"/>
              </a:solidFill>
              <a:latin typeface="Verdana"/>
              <a:ea typeface="Verdana"/>
              <a:cs typeface="Verdana"/>
              <a:sym typeface="Verdana"/>
            </a:endParaRPr>
          </a:p>
          <a:p>
            <a:pPr lvl="0"/>
            <a:br>
              <a:rPr sz="1400">
                <a:solidFill>
                  <a:srgbClr val="330000"/>
                </a:solidFill>
                <a:latin typeface="Verdana"/>
                <a:ea typeface="Verdana"/>
                <a:cs typeface="Verdana"/>
                <a:sym typeface="Verdana"/>
              </a:rPr>
            </a:br>
            <a:br>
              <a:rPr sz="1400">
                <a:solidFill>
                  <a:srgbClr val="330000"/>
                </a:solidFill>
                <a:latin typeface="Verdana"/>
                <a:ea typeface="Verdana"/>
                <a:cs typeface="Verdana"/>
                <a:sym typeface="Verdana"/>
              </a:rPr>
            </a:b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nvSpPr>
        <p:spPr>
          <a:xfrm>
            <a:off x="152399" y="1455261"/>
            <a:ext cx="8763002" cy="31394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endParaRPr sz="1300">
              <a:solidFill>
                <a:srgbClr val="330000"/>
              </a:solidFill>
              <a:latin typeface="Verdana"/>
              <a:ea typeface="Verdana"/>
              <a:cs typeface="Verdana"/>
              <a:sym typeface="Verdana"/>
            </a:endParaRPr>
          </a:p>
          <a:p>
            <a:pPr lvl="0"/>
            <a:endParaRPr sz="1300">
              <a:solidFill>
                <a:srgbClr val="330000"/>
              </a:solidFill>
              <a:latin typeface="Verdana"/>
              <a:ea typeface="Verdana"/>
              <a:cs typeface="Verdana"/>
              <a:sym typeface="Verdana"/>
            </a:endParaRPr>
          </a:p>
          <a:p>
            <a:pPr lvl="0"/>
            <a:endParaRPr sz="1300">
              <a:solidFill>
                <a:srgbClr val="330000"/>
              </a:solidFill>
              <a:latin typeface="Verdana"/>
              <a:ea typeface="Verdana"/>
              <a:cs typeface="Verdana"/>
              <a:sym typeface="Verdana"/>
            </a:endParaRPr>
          </a:p>
          <a:p>
            <a:pPr lvl="0"/>
            <a:endParaRPr sz="1300">
              <a:solidFill>
                <a:srgbClr val="330000"/>
              </a:solidFill>
              <a:latin typeface="Verdana"/>
              <a:ea typeface="Verdana"/>
              <a:cs typeface="Verdana"/>
              <a:sym typeface="Verdana"/>
            </a:endParaRPr>
          </a:p>
          <a:p>
            <a:pPr lvl="0"/>
            <a:endParaRPr sz="1300">
              <a:solidFill>
                <a:srgbClr val="330000"/>
              </a:solidFill>
              <a:latin typeface="Verdana"/>
              <a:ea typeface="Verdana"/>
              <a:cs typeface="Verdana"/>
              <a:sym typeface="Verdana"/>
            </a:endParaRPr>
          </a:p>
          <a:p>
            <a:pPr lvl="0"/>
            <a:endParaRPr sz="1300">
              <a:solidFill>
                <a:srgbClr val="330000"/>
              </a:solidFill>
              <a:latin typeface="Verdana"/>
              <a:ea typeface="Verdana"/>
              <a:cs typeface="Verdana"/>
              <a:sym typeface="Verdana"/>
            </a:endParaRPr>
          </a:p>
          <a:p>
            <a:pPr lvl="0"/>
            <a:endParaRPr sz="1300">
              <a:solidFill>
                <a:srgbClr val="330000"/>
              </a:solidFill>
              <a:latin typeface="Verdana"/>
              <a:ea typeface="Verdana"/>
              <a:cs typeface="Verdana"/>
              <a:sym typeface="Verdana"/>
            </a:endParaRPr>
          </a:p>
          <a:p>
            <a:pPr lvl="0"/>
            <a:endParaRPr sz="1300">
              <a:solidFill>
                <a:srgbClr val="330000"/>
              </a:solidFill>
              <a:latin typeface="Verdana"/>
              <a:ea typeface="Verdana"/>
              <a:cs typeface="Verdana"/>
              <a:sym typeface="Verdana"/>
            </a:endParaRPr>
          </a:p>
          <a:p>
            <a:pPr lvl="0"/>
            <a:endParaRPr sz="1300">
              <a:solidFill>
                <a:srgbClr val="330000"/>
              </a:solidFill>
              <a:latin typeface="Verdana"/>
              <a:ea typeface="Verdana"/>
              <a:cs typeface="Verdana"/>
              <a:sym typeface="Verdana"/>
            </a:endParaRPr>
          </a:p>
          <a:p>
            <a:pPr lvl="0"/>
            <a:r>
              <a:rPr sz="1300">
                <a:solidFill>
                  <a:srgbClr val="330000"/>
                </a:solidFill>
                <a:latin typeface="Verdana"/>
                <a:ea typeface="Verdana"/>
                <a:cs typeface="Verdana"/>
                <a:sym typeface="Verdana"/>
              </a:rPr>
              <a:t>The  brain cannot process "OF".</a:t>
            </a:r>
            <a:br>
              <a:rPr sz="1300">
                <a:solidFill>
                  <a:srgbClr val="330000"/>
                </a:solidFill>
                <a:latin typeface="Verdana"/>
                <a:ea typeface="Verdana"/>
                <a:cs typeface="Verdana"/>
                <a:sym typeface="Verdana"/>
              </a:rPr>
            </a:br>
            <a:endParaRPr sz="1300">
              <a:solidFill>
                <a:srgbClr val="330000"/>
              </a:solidFill>
              <a:latin typeface="Verdana"/>
              <a:ea typeface="Verdana"/>
              <a:cs typeface="Verdana"/>
              <a:sym typeface="Verdana"/>
            </a:endParaRPr>
          </a:p>
          <a:p>
            <a:pPr lvl="0"/>
            <a:endParaRPr sz="1300">
              <a:solidFill>
                <a:srgbClr val="330000"/>
              </a:solidFill>
              <a:latin typeface="Verdana"/>
              <a:ea typeface="Verdana"/>
              <a:cs typeface="Verdana"/>
              <a:sym typeface="Verdana"/>
            </a:endParaRPr>
          </a:p>
          <a:p>
            <a:pPr lvl="0"/>
            <a:endParaRPr sz="1300">
              <a:solidFill>
                <a:srgbClr val="330000"/>
              </a:solidFill>
              <a:latin typeface="Verdana"/>
              <a:ea typeface="Verdana"/>
              <a:cs typeface="Verdana"/>
              <a:sym typeface="Verdana"/>
            </a:endParaRPr>
          </a:p>
          <a:p>
            <a:pPr lvl="0"/>
            <a:br>
              <a:rPr sz="1300">
                <a:solidFill>
                  <a:srgbClr val="330000"/>
                </a:solidFill>
                <a:latin typeface="Verdana"/>
                <a:ea typeface="Verdana"/>
                <a:cs typeface="Verdana"/>
                <a:sym typeface="Verdana"/>
              </a:rPr>
            </a:br>
          </a:p>
        </p:txBody>
      </p:sp>
      <p:pic>
        <p:nvPicPr>
          <p:cNvPr id="47" name="0D7A9A1EED4F4ABFABEBF08067CE3C96@afchief68PC.png" descr="cid:9D49C6B6CD3342A388EDF9C0F6326572@ERICPC"/>
          <p:cNvPicPr/>
          <p:nvPr/>
        </p:nvPicPr>
        <p:blipFill>
          <a:blip r:embed="rId2">
            <a:extLst/>
          </a:blip>
          <a:stretch>
            <a:fillRect/>
          </a:stretch>
        </p:blipFill>
        <p:spPr>
          <a:xfrm>
            <a:off x="125412" y="0"/>
            <a:ext cx="742951" cy="781050"/>
          </a:xfrm>
          <a:prstGeom prst="rect">
            <a:avLst/>
          </a:prstGeom>
          <a:ln w="12700">
            <a:miter lim="400000"/>
          </a:ln>
        </p:spPr>
      </p:pic>
      <p:sp>
        <p:nvSpPr>
          <p:cNvPr id="48" name="Shape 48"/>
          <p:cNvSpPr/>
          <p:nvPr/>
        </p:nvSpPr>
        <p:spPr>
          <a:xfrm>
            <a:off x="152400" y="136048"/>
            <a:ext cx="8686800" cy="2555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endParaRPr sz="2400">
              <a:solidFill>
                <a:srgbClr val="0000FF"/>
              </a:solidFill>
              <a:latin typeface="Verdana"/>
              <a:ea typeface="Verdana"/>
              <a:cs typeface="Verdana"/>
              <a:sym typeface="Verdana"/>
            </a:endParaRPr>
          </a:p>
          <a:p>
            <a:pPr lvl="0"/>
            <a:endParaRPr sz="2400">
              <a:solidFill>
                <a:srgbClr val="0000FF"/>
              </a:solidFill>
              <a:latin typeface="Verdana"/>
              <a:ea typeface="Verdana"/>
              <a:cs typeface="Verdana"/>
              <a:sym typeface="Verdana"/>
            </a:endParaRPr>
          </a:p>
          <a:p>
            <a:pPr lvl="0"/>
            <a:r>
              <a:rPr sz="2800">
                <a:solidFill>
                  <a:srgbClr val="0000FF"/>
                </a:solidFill>
                <a:latin typeface="Verdana"/>
                <a:ea typeface="Verdana"/>
                <a:cs typeface="Verdana"/>
                <a:sym typeface="Verdana"/>
              </a:rPr>
              <a:t>F</a:t>
            </a:r>
            <a:r>
              <a:rPr sz="2800">
                <a:solidFill>
                  <a:srgbClr val="330000"/>
                </a:solidFill>
                <a:latin typeface="Verdana"/>
                <a:ea typeface="Verdana"/>
                <a:cs typeface="Verdana"/>
                <a:sym typeface="Verdana"/>
              </a:rPr>
              <a:t>INISHED </a:t>
            </a:r>
            <a:r>
              <a:rPr sz="2800">
                <a:solidFill>
                  <a:srgbClr val="0000FF"/>
                </a:solidFill>
                <a:latin typeface="Verdana"/>
                <a:ea typeface="Verdana"/>
                <a:cs typeface="Verdana"/>
                <a:sym typeface="Verdana"/>
              </a:rPr>
              <a:t>F</a:t>
            </a:r>
            <a:r>
              <a:rPr sz="2800">
                <a:solidFill>
                  <a:srgbClr val="330000"/>
                </a:solidFill>
                <a:latin typeface="Verdana"/>
                <a:ea typeface="Verdana"/>
                <a:cs typeface="Verdana"/>
                <a:sym typeface="Verdana"/>
              </a:rPr>
              <a:t> ILES ARE THE RESULT</a:t>
            </a:r>
            <a:br>
              <a:rPr sz="2800">
                <a:solidFill>
                  <a:srgbClr val="330000"/>
                </a:solidFill>
                <a:latin typeface="Verdana"/>
                <a:ea typeface="Verdana"/>
                <a:cs typeface="Verdana"/>
                <a:sym typeface="Verdana"/>
              </a:rPr>
            </a:br>
            <a:r>
              <a:rPr sz="2800">
                <a:solidFill>
                  <a:srgbClr val="330000"/>
                </a:solidFill>
                <a:latin typeface="Verdana"/>
                <a:ea typeface="Verdana"/>
                <a:cs typeface="Verdana"/>
                <a:sym typeface="Verdana"/>
              </a:rPr>
              <a:t>O</a:t>
            </a:r>
            <a:r>
              <a:rPr sz="2800">
                <a:solidFill>
                  <a:srgbClr val="0000FF"/>
                </a:solidFill>
                <a:latin typeface="Verdana"/>
                <a:ea typeface="Verdana"/>
                <a:cs typeface="Verdana"/>
                <a:sym typeface="Verdana"/>
              </a:rPr>
              <a:t>F </a:t>
            </a:r>
            <a:r>
              <a:rPr sz="2800">
                <a:solidFill>
                  <a:srgbClr val="330000"/>
                </a:solidFill>
                <a:latin typeface="Verdana"/>
                <a:ea typeface="Verdana"/>
                <a:cs typeface="Verdana"/>
                <a:sym typeface="Verdana"/>
              </a:rPr>
              <a:t>YEARS O</a:t>
            </a:r>
            <a:r>
              <a:rPr sz="2800">
                <a:solidFill>
                  <a:srgbClr val="0000FF"/>
                </a:solidFill>
                <a:latin typeface="Verdana"/>
                <a:ea typeface="Verdana"/>
                <a:cs typeface="Verdana"/>
                <a:sym typeface="Verdana"/>
              </a:rPr>
              <a:t>F </a:t>
            </a:r>
            <a:r>
              <a:rPr sz="2800">
                <a:solidFill>
                  <a:srgbClr val="330000"/>
                </a:solidFill>
                <a:latin typeface="Verdana"/>
                <a:ea typeface="Verdana"/>
                <a:cs typeface="Verdana"/>
                <a:sym typeface="Verdana"/>
              </a:rPr>
              <a:t>SCIENTI</a:t>
            </a:r>
            <a:r>
              <a:rPr sz="2800">
                <a:solidFill>
                  <a:srgbClr val="0000FF"/>
                </a:solidFill>
                <a:latin typeface="Verdana"/>
                <a:ea typeface="Verdana"/>
                <a:cs typeface="Verdana"/>
                <a:sym typeface="Verdana"/>
              </a:rPr>
              <a:t>F</a:t>
            </a:r>
            <a:r>
              <a:rPr sz="2800">
                <a:solidFill>
                  <a:srgbClr val="330000"/>
                </a:solidFill>
                <a:latin typeface="Verdana"/>
                <a:ea typeface="Verdana"/>
                <a:cs typeface="Verdana"/>
                <a:sym typeface="Verdana"/>
              </a:rPr>
              <a:t> IC STUDY COMBINED WITH</a:t>
            </a:r>
            <a:br>
              <a:rPr sz="2800">
                <a:solidFill>
                  <a:srgbClr val="330000"/>
                </a:solidFill>
                <a:latin typeface="Verdana"/>
                <a:ea typeface="Verdana"/>
                <a:cs typeface="Verdana"/>
                <a:sym typeface="Verdana"/>
              </a:rPr>
            </a:br>
            <a:r>
              <a:rPr sz="2800">
                <a:solidFill>
                  <a:srgbClr val="330000"/>
                </a:solidFill>
                <a:latin typeface="Verdana"/>
                <a:ea typeface="Verdana"/>
                <a:cs typeface="Verdana"/>
                <a:sym typeface="Verdana"/>
              </a:rPr>
              <a:t>THE EXPERIENCE O</a:t>
            </a:r>
            <a:r>
              <a:rPr b="1" sz="2800">
                <a:solidFill>
                  <a:srgbClr val="0000FF"/>
                </a:solidFill>
                <a:latin typeface="Verdana"/>
                <a:ea typeface="Verdana"/>
                <a:cs typeface="Verdana"/>
                <a:sym typeface="Verdana"/>
              </a:rPr>
              <a:t>F</a:t>
            </a:r>
            <a:r>
              <a:rPr sz="2800">
                <a:solidFill>
                  <a:srgbClr val="0000FF"/>
                </a:solidFill>
                <a:latin typeface="Verdana"/>
                <a:ea typeface="Verdana"/>
                <a:cs typeface="Verdana"/>
                <a:sym typeface="Verdana"/>
              </a:rPr>
              <a:t> </a:t>
            </a:r>
            <a:r>
              <a:rPr sz="2800">
                <a:solidFill>
                  <a:srgbClr val="330000"/>
                </a:solidFill>
                <a:latin typeface="Verdana"/>
                <a:ea typeface="Verdana"/>
                <a:cs typeface="Verdana"/>
                <a:sym typeface="Verdana"/>
              </a:rPr>
              <a:t>YEARS.....</a:t>
            </a:r>
            <a:r>
              <a:rPr sz="1600">
                <a:latin typeface="Arial"/>
                <a:ea typeface="Arial"/>
                <a:cs typeface="Arial"/>
                <a:sym typeface="Arial"/>
              </a:rPr>
              <a:t> </a:t>
            </a:r>
          </a:p>
        </p:txBody>
      </p:sp>
      <p:pic>
        <p:nvPicPr>
          <p:cNvPr id="49" name="20CB1ED278C44AD8AA4784DD1017FF26@afchief68PC.jpg" descr="cid:C648EE74CABD44768A2EEA5EE33FA9CE@ERICPC"/>
          <p:cNvPicPr/>
          <p:nvPr/>
        </p:nvPicPr>
        <p:blipFill>
          <a:blip r:embed="rId3">
            <a:extLst/>
          </a:blip>
          <a:stretch>
            <a:fillRect/>
          </a:stretch>
        </p:blipFill>
        <p:spPr>
          <a:xfrm>
            <a:off x="381000" y="3733800"/>
            <a:ext cx="2819400" cy="2743200"/>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nvSpPr>
        <p:spPr>
          <a:xfrm>
            <a:off x="1524000" y="1981200"/>
            <a:ext cx="6000750" cy="891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5400"/>
            </a:lvl1pPr>
          </a:lstStyle>
          <a:p>
            <a:pPr lvl="0">
              <a:defRPr sz="1800"/>
            </a:pPr>
            <a:r>
              <a:rPr sz="5400"/>
              <a:t>What do you see?</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3" name="ensc_02.png" descr="http://www.glencoe.com/sec/busadmin/entre/teacher/creative/images/ensc_02.gif"/>
          <p:cNvPicPr/>
          <p:nvPr/>
        </p:nvPicPr>
        <p:blipFill>
          <a:blip r:embed="rId3">
            <a:extLst/>
          </a:blip>
          <a:stretch>
            <a:fillRect/>
          </a:stretch>
        </p:blipFill>
        <p:spPr>
          <a:xfrm>
            <a:off x="0" y="0"/>
            <a:ext cx="9067800" cy="6858000"/>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nvSpPr>
        <p:spPr>
          <a:xfrm>
            <a:off x="76200" y="196850"/>
            <a:ext cx="8915400" cy="6441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sz="3200"/>
          </a:p>
          <a:p>
            <a:pPr lvl="0"/>
            <a:endParaRPr sz="3200"/>
          </a:p>
          <a:p>
            <a:pPr lvl="0"/>
            <a:endParaRPr sz="3200"/>
          </a:p>
          <a:p>
            <a:pPr lvl="0"/>
            <a:endParaRPr sz="3200"/>
          </a:p>
          <a:p>
            <a:pPr lvl="0"/>
            <a:r>
              <a:t>The question usually asked in connection with this design is whether you see either the vase or the two human profiles. A mentally flexible person will see both. For purposes of this mental exercise, however, try to see as many additional items in the picture as you can. Look at it from many different points of view and from as many angles as you wish. Then check the list below. Some of the items may seem far—fetched. But, remember, the idea is to use your imagination freely.</a:t>
            </a:r>
            <a:br/>
            <a:br/>
          </a:p>
          <a:p>
            <a:pPr lvl="0"/>
            <a:endParaRPr b="1" sz="3200"/>
          </a:p>
          <a:p>
            <a:pPr lvl="0"/>
            <a:r>
              <a:rPr b="1"/>
              <a:t>Answers: 1. An anvil. 2. An overpass pillar on a highway. 3. Champagne glass. 4. Piano stool. 5. Tower with revolving restaurant. 6. Minute-timer. 7. Propeller. 8. Chess-game rook or castle. 9. Fruit holder. 10. Bird bath. 11. Chalice. 12. Rubber grommet. 13. Keyhole slot in door. 14. An extrusion die. 15. Two Pontiac automobiles about to crash head on. 16. A screw jack. 17. An arrowhead going into an object. 18. Two girls sitting back-to-back and holding parcels on their heads.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7">
                                            <p:txEl>
                                              <p:pRg st="4" end="4"/>
                                            </p:txEl>
                                          </p:spTgt>
                                        </p:tgtEl>
                                        <p:attrNameLst>
                                          <p:attrName>style.visibility</p:attrName>
                                        </p:attrNameLst>
                                      </p:cBhvr>
                                      <p:to>
                                        <p:strVal val="visible"/>
                                      </p:to>
                                    </p:set>
                                    <p:anim calcmode="lin" valueType="num">
                                      <p:cBhvr>
                                        <p:cTn id="7" dur="500" fill="hold"/>
                                        <p:tgtEl>
                                          <p:spTgt spid="57">
                                            <p:txEl>
                                              <p:pRg st="4" end="4"/>
                                            </p:txEl>
                                          </p:spTgt>
                                        </p:tgtEl>
                                        <p:attrNameLst>
                                          <p:attrName>ppt_x</p:attrName>
                                        </p:attrNameLst>
                                      </p:cBhvr>
                                      <p:tavLst>
                                        <p:tav tm="0">
                                          <p:val>
                                            <p:strVal val="#ppt_x"/>
                                          </p:val>
                                        </p:tav>
                                        <p:tav tm="100000">
                                          <p:val>
                                            <p:strVal val="#ppt_x"/>
                                          </p:val>
                                        </p:tav>
                                      </p:tavLst>
                                    </p:anim>
                                    <p:anim calcmode="lin" valueType="num">
                                      <p:cBhvr>
                                        <p:cTn id="8" dur="500" fill="hold"/>
                                        <p:tgtEl>
                                          <p:spTgt spid="57">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1" fill="hold">
                                  <p:stCondLst>
                                    <p:cond delay="0"/>
                                  </p:stCondLst>
                                  <p:iterate type="el" backwards="0">
                                    <p:tmAbs val="0"/>
                                  </p:iterate>
                                  <p:childTnLst>
                                    <p:set>
                                      <p:cBhvr>
                                        <p:cTn id="11" fill="hold"/>
                                        <p:tgtEl>
                                          <p:spTgt spid="57">
                                            <p:txEl>
                                              <p:pRg st="5" end="5"/>
                                            </p:txEl>
                                          </p:spTgt>
                                        </p:tgtEl>
                                        <p:attrNameLst>
                                          <p:attrName>style.visibility</p:attrName>
                                        </p:attrNameLst>
                                      </p:cBhvr>
                                      <p:to>
                                        <p:strVal val="visible"/>
                                      </p:to>
                                    </p:set>
                                    <p:anim calcmode="lin" valueType="num">
                                      <p:cBhvr>
                                        <p:cTn id="12" dur="5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13" dur="500" fill="hold"/>
                                        <p:tgtEl>
                                          <p:spTgt spid="5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57">
                                            <p:txEl>
                                              <p:pRg st="6" end="6"/>
                                            </p:txEl>
                                          </p:spTgt>
                                        </p:tgtEl>
                                        <p:attrNameLst>
                                          <p:attrName>style.visibility</p:attrName>
                                        </p:attrNameLst>
                                      </p:cBhvr>
                                      <p:to>
                                        <p:strVal val="visible"/>
                                      </p:to>
                                    </p:set>
                                    <p:anim calcmode="lin" valueType="num">
                                      <p:cBhvr>
                                        <p:cTn id="18" dur="500" fill="hold"/>
                                        <p:tgtEl>
                                          <p:spTgt spid="57">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5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7"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 name="Shape 12"/>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t>Practical Thinking</a:t>
            </a:r>
          </a:p>
        </p:txBody>
      </p:sp>
      <p:sp>
        <p:nvSpPr>
          <p:cNvPr id="13" name="Shape 13"/>
          <p:cNvSpPr/>
          <p:nvPr>
            <p:ph type="body" idx="4294967295"/>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504063" indent="-504063" defTabSz="896111">
              <a:buFontTx/>
              <a:buAutoNum type="arabicPeriod" startAt="1"/>
              <a:defRPr sz="1800"/>
            </a:pPr>
            <a:r>
              <a:rPr sz="3136"/>
              <a:t>A man went outside in the pouring rain with no protection, but not a hair o his head got wet.  How come?</a:t>
            </a:r>
            <a:endParaRPr sz="3136"/>
          </a:p>
          <a:p>
            <a:pPr lvl="0" marL="504063" indent="-504063" defTabSz="896111">
              <a:buFontTx/>
              <a:buAutoNum type="arabicPeriod" startAt="1"/>
              <a:defRPr sz="1800"/>
            </a:pPr>
            <a:r>
              <a:rPr sz="3136"/>
              <a:t>What is directly in the middle of Australia?</a:t>
            </a:r>
            <a:endParaRPr sz="3136"/>
          </a:p>
          <a:p>
            <a:pPr lvl="0" marL="504063" indent="-504063" defTabSz="896111">
              <a:buFontTx/>
              <a:buAutoNum type="arabicPeriod" startAt="1"/>
              <a:defRPr sz="1800"/>
            </a:pPr>
            <a:r>
              <a:rPr sz="3136"/>
              <a:t>A soccer player kicks a ball.  It goes 10 feet and comes back to him.  How is this possible?</a:t>
            </a:r>
            <a:endParaRPr sz="3136"/>
          </a:p>
          <a:p>
            <a:pPr lvl="0" marL="504063" indent="-504063" defTabSz="896111">
              <a:buFontTx/>
              <a:buAutoNum type="arabicPeriod" startAt="1"/>
              <a:defRPr sz="1800"/>
            </a:pPr>
            <a:r>
              <a:rPr sz="3136"/>
              <a:t>A cowboy rode to an inn on Friday.  He stayed two nights and left on Friday.  How can this be?</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9" name="image.png"/>
          <p:cNvPicPr/>
          <p:nvPr/>
        </p:nvPicPr>
        <p:blipFill>
          <a:blip r:embed="rId2">
            <a:extLst/>
          </a:blip>
          <a:stretch>
            <a:fillRect/>
          </a:stretch>
        </p:blipFill>
        <p:spPr>
          <a:xfrm>
            <a:off x="1828800" y="-33338"/>
            <a:ext cx="5419725" cy="6891338"/>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nvSpPr>
        <p:spPr>
          <a:xfrm>
            <a:off x="152400" y="76199"/>
            <a:ext cx="8610600"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Read aloud the following colors as fast as you can: - See more at: </a:t>
            </a:r>
            <a:r>
              <a:rPr sz="1400"/>
              <a:t>http://creativethinking.net/articles/#sthash.ObUEBhAs.dpuf</a:t>
            </a:r>
          </a:p>
        </p:txBody>
      </p:sp>
      <p:pic>
        <p:nvPicPr>
          <p:cNvPr id="62" name="2Capture.png" descr="C:\Users\strunci\Pictures\2Capture.PNG"/>
          <p:cNvPicPr/>
          <p:nvPr/>
        </p:nvPicPr>
        <p:blipFill>
          <a:blip r:embed="rId2">
            <a:extLst/>
          </a:blip>
          <a:stretch>
            <a:fillRect/>
          </a:stretch>
        </p:blipFill>
        <p:spPr>
          <a:xfrm>
            <a:off x="990600" y="660400"/>
            <a:ext cx="7467600" cy="6197600"/>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nvSpPr>
        <p:spPr>
          <a:xfrm>
            <a:off x="152400" y="0"/>
            <a:ext cx="8915400" cy="802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Now quickly read aloud the colors of the following words … not the words themselves, but the colors in which the words are shown: - See more at: </a:t>
            </a:r>
            <a:r>
              <a:rPr sz="1200"/>
              <a:t>http://creativethinking.net/articles/#sthash.ObUEBhAs.dpuf</a:t>
            </a:r>
          </a:p>
        </p:txBody>
      </p:sp>
      <p:pic>
        <p:nvPicPr>
          <p:cNvPr id="65" name="3Capture.png" descr="C:\Users\strunci\Pictures\3Capture.PNG"/>
          <p:cNvPicPr/>
          <p:nvPr/>
        </p:nvPicPr>
        <p:blipFill>
          <a:blip r:embed="rId3">
            <a:extLst/>
          </a:blip>
          <a:stretch>
            <a:fillRect/>
          </a:stretch>
        </p:blipFill>
        <p:spPr>
          <a:xfrm>
            <a:off x="152400" y="838200"/>
            <a:ext cx="8915400" cy="5943600"/>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nvSpPr>
        <p:spPr>
          <a:xfrm>
            <a:off x="152400" y="180975"/>
            <a:ext cx="8610600" cy="800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r>
              <a:rPr b="1" sz="1200">
                <a:latin typeface="Times"/>
                <a:ea typeface="Times"/>
                <a:cs typeface="Times"/>
                <a:sym typeface="Times"/>
              </a:rPr>
              <a:t>Here is a classic door with rectangular frames.</a:t>
            </a:r>
            <a:br>
              <a:rPr b="1" sz="1200">
                <a:latin typeface="Times"/>
                <a:ea typeface="Times"/>
                <a:cs typeface="Times"/>
                <a:sym typeface="Times"/>
              </a:rPr>
            </a:br>
            <a:br>
              <a:rPr b="1" sz="1200">
                <a:latin typeface="Times"/>
                <a:ea typeface="Times"/>
                <a:cs typeface="Times"/>
                <a:sym typeface="Times"/>
              </a:rPr>
            </a:br>
            <a:r>
              <a:rPr b="1" sz="1200">
                <a:latin typeface="Times"/>
                <a:ea typeface="Times"/>
                <a:cs typeface="Times"/>
                <a:sym typeface="Times"/>
              </a:rPr>
              <a:t>If you look at the </a:t>
            </a:r>
            <a:r>
              <a:rPr b="1" sz="2000">
                <a:latin typeface="MS Sans Serif"/>
                <a:ea typeface="MS Sans Serif"/>
                <a:cs typeface="MS Sans Serif"/>
                <a:sym typeface="MS Sans Serif"/>
              </a:rPr>
              <a:t>X</a:t>
            </a:r>
            <a:r>
              <a:rPr b="1" sz="1200">
                <a:latin typeface="Times"/>
                <a:ea typeface="Times"/>
                <a:cs typeface="Times"/>
                <a:sym typeface="Times"/>
              </a:rPr>
              <a:t> in the middle of the door and think circles instead of rectangles, circles will pop up out of nowhere</a:t>
            </a:r>
            <a:r>
              <a:rPr b="1" sz="900">
                <a:latin typeface="Times"/>
                <a:ea typeface="Times"/>
                <a:cs typeface="Times"/>
                <a:sym typeface="Times"/>
              </a:rPr>
              <a:t>.</a:t>
            </a:r>
            <a:endParaRPr b="1" sz="900">
              <a:latin typeface="Times"/>
              <a:ea typeface="Times"/>
              <a:cs typeface="Times"/>
              <a:sym typeface="Times"/>
            </a:endParaRPr>
          </a:p>
          <a:p>
            <a:pPr lvl="0" algn="ctr"/>
            <a:r>
              <a:rPr b="1" sz="900">
                <a:latin typeface="Times"/>
                <a:ea typeface="Times"/>
                <a:cs typeface="Times"/>
                <a:sym typeface="Times"/>
              </a:rPr>
              <a:t>  </a:t>
            </a:r>
          </a:p>
        </p:txBody>
      </p:sp>
      <p:pic>
        <p:nvPicPr>
          <p:cNvPr id="70" name="Pic_Illusion_CirclesOnADoor.jpg" descr="http://creativethinking.net/images/Pic_Illusion_CirclesOnADoor.jpg"/>
          <p:cNvPicPr/>
          <p:nvPr/>
        </p:nvPicPr>
        <p:blipFill>
          <a:blip r:embed="rId2">
            <a:extLst/>
          </a:blip>
          <a:stretch>
            <a:fillRect/>
          </a:stretch>
        </p:blipFill>
        <p:spPr>
          <a:xfrm>
            <a:off x="1752600" y="989012"/>
            <a:ext cx="5105400" cy="5564188"/>
          </a:xfrm>
          <a:prstGeom prst="rect">
            <a:avLst/>
          </a:prstGeom>
          <a:ln w="12700">
            <a:miter lim="400000"/>
          </a:ln>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nvSpPr>
        <p:spPr>
          <a:xfrm>
            <a:off x="152400" y="76200"/>
            <a:ext cx="8686800" cy="1844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000"/>
              <a:t>There are nine people in this picture. Inspect the picture and see how many can you find.</a:t>
            </a:r>
            <a:endParaRPr sz="2000"/>
          </a:p>
          <a:p>
            <a:pPr lvl="0"/>
            <a:r>
              <a:rPr sz="2000"/>
              <a:t>If you find 6, you have an ordinary power of observation.</a:t>
            </a:r>
            <a:endParaRPr sz="2000"/>
          </a:p>
          <a:p>
            <a:pPr lvl="0"/>
            <a:r>
              <a:rPr sz="2000"/>
              <a:t>Find 7, you have an above average power of observation.</a:t>
            </a:r>
            <a:endParaRPr sz="2000"/>
          </a:p>
          <a:p>
            <a:pPr lvl="0"/>
            <a:r>
              <a:rPr sz="2000"/>
              <a:t>Find 8, you are very observant. Congratulate yourself.</a:t>
            </a:r>
            <a:endParaRPr sz="2000"/>
          </a:p>
          <a:p>
            <a:pPr lvl="0"/>
            <a:r>
              <a:rPr sz="2000"/>
              <a:t>Find 9, you are extremely observant. You are very intuitive and creative.</a:t>
            </a:r>
          </a:p>
        </p:txBody>
      </p:sp>
      <p:pic>
        <p:nvPicPr>
          <p:cNvPr id="73" name="Pic_Misc_NineFaces.jpg" descr="http://creativethinking.net/images/Pic_Misc_NineFaces.jpg"/>
          <p:cNvPicPr/>
          <p:nvPr/>
        </p:nvPicPr>
        <p:blipFill>
          <a:blip r:embed="rId2">
            <a:extLst/>
          </a:blip>
          <a:stretch>
            <a:fillRect/>
          </a:stretch>
        </p:blipFill>
        <p:spPr>
          <a:xfrm>
            <a:off x="2667000" y="2014537"/>
            <a:ext cx="3962400" cy="4519613"/>
          </a:xfrm>
          <a:prstGeom prst="rect">
            <a:avLst/>
          </a:prstGeom>
          <a:ln w="12700">
            <a:miter lim="400000"/>
          </a:ln>
        </p:spPr>
      </p:pic>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5" name="Pic_Misc_NineFaces.jpg" descr="http://creativethinking.net/images/Pic_Misc_NineFaces.jpg"/>
          <p:cNvPicPr/>
          <p:nvPr/>
        </p:nvPicPr>
        <p:blipFill>
          <a:blip r:embed="rId2">
            <a:extLst/>
          </a:blip>
          <a:stretch>
            <a:fillRect/>
          </a:stretch>
        </p:blipFill>
        <p:spPr>
          <a:xfrm>
            <a:off x="381000" y="0"/>
            <a:ext cx="8153400" cy="6858000"/>
          </a:xfrm>
          <a:prstGeom prst="rect">
            <a:avLst/>
          </a:prstGeom>
          <a:ln w="12700">
            <a:miter lim="400000"/>
          </a:ln>
        </p:spPr>
      </p:pic>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7" name="Pic_Misc_NineFaces.jpg" descr="http://creativethinking.net/images/Pic_Misc_NineFaces.jpg"/>
          <p:cNvPicPr/>
          <p:nvPr/>
        </p:nvPicPr>
        <p:blipFill>
          <a:blip r:embed="rId2">
            <a:extLst/>
          </a:blip>
          <a:stretch>
            <a:fillRect/>
          </a:stretch>
        </p:blipFill>
        <p:spPr>
          <a:xfrm>
            <a:off x="469900" y="49212"/>
            <a:ext cx="8153400" cy="6858001"/>
          </a:xfrm>
          <a:prstGeom prst="rect">
            <a:avLst/>
          </a:prstGeom>
          <a:ln w="12700">
            <a:miter lim="400000"/>
          </a:ln>
        </p:spPr>
      </p:pic>
      <p:sp>
        <p:nvSpPr>
          <p:cNvPr id="78" name="Shape 78"/>
          <p:cNvSpPr/>
          <p:nvPr/>
        </p:nvSpPr>
        <p:spPr>
          <a:xfrm>
            <a:off x="7086600" y="838200"/>
            <a:ext cx="1828800" cy="28194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defRPr>
                <a:solidFill>
                  <a:srgbClr val="FFFFFF"/>
                </a:solidFill>
              </a:defRPr>
            </a:pPr>
          </a:p>
        </p:txBody>
      </p:sp>
      <p:sp>
        <p:nvSpPr>
          <p:cNvPr id="79" name="Shape 79"/>
          <p:cNvSpPr/>
          <p:nvPr/>
        </p:nvSpPr>
        <p:spPr>
          <a:xfrm>
            <a:off x="3886200" y="533400"/>
            <a:ext cx="1600200" cy="6858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defRPr>
                <a:solidFill>
                  <a:srgbClr val="FFFFFF"/>
                </a:solidFill>
              </a:defRPr>
            </a:pPr>
          </a:p>
        </p:txBody>
      </p:sp>
      <p:sp>
        <p:nvSpPr>
          <p:cNvPr id="80" name="Shape 80"/>
          <p:cNvSpPr/>
          <p:nvPr/>
        </p:nvSpPr>
        <p:spPr>
          <a:xfrm>
            <a:off x="5029200" y="2590800"/>
            <a:ext cx="1828800" cy="28194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defRPr>
                <a:solidFill>
                  <a:srgbClr val="FFFFFF"/>
                </a:solidFill>
              </a:defRPr>
            </a:pPr>
          </a:p>
        </p:txBody>
      </p:sp>
      <p:sp>
        <p:nvSpPr>
          <p:cNvPr id="81" name="Shape 81"/>
          <p:cNvSpPr/>
          <p:nvPr/>
        </p:nvSpPr>
        <p:spPr>
          <a:xfrm>
            <a:off x="1143000" y="922337"/>
            <a:ext cx="1150938" cy="90646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defRPr>
                <a:solidFill>
                  <a:srgbClr val="FFFFFF"/>
                </a:solidFill>
              </a:defRPr>
            </a:pPr>
          </a:p>
        </p:txBody>
      </p:sp>
      <p:sp>
        <p:nvSpPr>
          <p:cNvPr id="82" name="Shape 82"/>
          <p:cNvSpPr/>
          <p:nvPr/>
        </p:nvSpPr>
        <p:spPr>
          <a:xfrm>
            <a:off x="757237" y="2709862"/>
            <a:ext cx="1147763" cy="247173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defRPr>
                <a:solidFill>
                  <a:srgbClr val="FFFFFF"/>
                </a:solidFill>
              </a:defRPr>
            </a:pPr>
          </a:p>
        </p:txBody>
      </p:sp>
      <p:sp>
        <p:nvSpPr>
          <p:cNvPr id="83" name="Shape 83"/>
          <p:cNvSpPr/>
          <p:nvPr/>
        </p:nvSpPr>
        <p:spPr>
          <a:xfrm>
            <a:off x="5562600" y="381000"/>
            <a:ext cx="1066800" cy="606425"/>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defRPr>
                <a:solidFill>
                  <a:srgbClr val="FFFFFF"/>
                </a:solidFill>
              </a:defRPr>
            </a:pPr>
          </a:p>
        </p:txBody>
      </p:sp>
      <p:sp>
        <p:nvSpPr>
          <p:cNvPr id="84" name="Shape 84"/>
          <p:cNvSpPr/>
          <p:nvPr/>
        </p:nvSpPr>
        <p:spPr>
          <a:xfrm>
            <a:off x="2009775" y="3124200"/>
            <a:ext cx="914400" cy="1219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defRPr>
                <a:solidFill>
                  <a:srgbClr val="FFFFFF"/>
                </a:solidFill>
              </a:defRPr>
            </a:pPr>
          </a:p>
        </p:txBody>
      </p:sp>
      <p:sp>
        <p:nvSpPr>
          <p:cNvPr id="85" name="Shape 85"/>
          <p:cNvSpPr/>
          <p:nvPr/>
        </p:nvSpPr>
        <p:spPr>
          <a:xfrm>
            <a:off x="2971800" y="2220912"/>
            <a:ext cx="1828800" cy="28194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defRPr>
                <a:solidFill>
                  <a:srgbClr val="FFFFFF"/>
                </a:solidFill>
              </a:defRPr>
            </a:pPr>
          </a:p>
        </p:txBody>
      </p:sp>
      <p:sp>
        <p:nvSpPr>
          <p:cNvPr id="86" name="Shape 86"/>
          <p:cNvSpPr/>
          <p:nvPr/>
        </p:nvSpPr>
        <p:spPr>
          <a:xfrm>
            <a:off x="2514600" y="914400"/>
            <a:ext cx="1219200" cy="1219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defRPr>
                <a:solidFill>
                  <a:srgbClr val="FFFFFF"/>
                </a:solidFill>
              </a:defRPr>
            </a:pPr>
          </a:p>
        </p:txBody>
      </p:sp>
      <p:sp>
        <p:nvSpPr>
          <p:cNvPr id="87" name="Shape 87"/>
          <p:cNvSpPr/>
          <p:nvPr/>
        </p:nvSpPr>
        <p:spPr>
          <a:xfrm>
            <a:off x="469900" y="987425"/>
            <a:ext cx="914400" cy="9144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defRPr>
                <a:solidFill>
                  <a:srgbClr val="FFFFFF"/>
                </a:solidFill>
              </a:defRPr>
            </a:pPr>
          </a:p>
        </p:txBody>
      </p:sp>
      <p:sp>
        <p:nvSpPr>
          <p:cNvPr id="88" name="Shape 88"/>
          <p:cNvSpPr/>
          <p:nvPr/>
        </p:nvSpPr>
        <p:spPr>
          <a:xfrm>
            <a:off x="6705600" y="5638799"/>
            <a:ext cx="914400" cy="114300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defRPr>
                <a:solidFill>
                  <a:srgbClr val="FFFFFF"/>
                </a:solidFill>
              </a:defRPr>
            </a:pP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0" name="image.png"/>
          <p:cNvPicPr/>
          <p:nvPr/>
        </p:nvPicPr>
        <p:blipFill>
          <a:blip r:embed="rId2">
            <a:extLst/>
          </a:blip>
          <a:stretch>
            <a:fillRect/>
          </a:stretch>
        </p:blipFill>
        <p:spPr>
          <a:xfrm>
            <a:off x="0" y="-12700"/>
            <a:ext cx="9220200" cy="6870700"/>
          </a:xfrm>
          <a:prstGeom prst="rect">
            <a:avLst/>
          </a:prstGeom>
          <a:ln w="12700">
            <a:miter lim="400000"/>
          </a:ln>
        </p:spPr>
      </p:pic>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2" name="image.png"/>
          <p:cNvPicPr/>
          <p:nvPr/>
        </p:nvPicPr>
        <p:blipFill>
          <a:blip r:embed="rId2">
            <a:extLst/>
          </a:blip>
          <a:stretch>
            <a:fillRect/>
          </a:stretch>
        </p:blipFill>
        <p:spPr>
          <a:xfrm>
            <a:off x="0" y="-17463"/>
            <a:ext cx="8991600" cy="6700838"/>
          </a:xfrm>
          <a:prstGeom prst="rect">
            <a:avLst/>
          </a:prstGeom>
          <a:ln w="12700">
            <a:miter lim="400000"/>
          </a:ln>
        </p:spPr>
      </p:pic>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4" name="image.png"/>
          <p:cNvPicPr/>
          <p:nvPr/>
        </p:nvPicPr>
        <p:blipFill>
          <a:blip r:embed="rId2">
            <a:extLst/>
          </a:blip>
          <a:stretch>
            <a:fillRect/>
          </a:stretch>
        </p:blipFill>
        <p:spPr>
          <a:xfrm>
            <a:off x="-76200" y="0"/>
            <a:ext cx="9220200" cy="6858000"/>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5" name="Shape 15"/>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16" name="Shape 16"/>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sz="3200"/>
              <a:t>The man is bald.</a:t>
            </a:r>
            <a:endParaRPr sz="3200"/>
          </a:p>
          <a:p>
            <a:pPr lvl="0">
              <a:buChar char="•"/>
              <a:defRPr sz="1800"/>
            </a:pPr>
            <a:r>
              <a:rPr sz="3200"/>
              <a:t>The letter R.</a:t>
            </a:r>
            <a:endParaRPr sz="3200"/>
          </a:p>
          <a:p>
            <a:pPr lvl="0">
              <a:buChar char="•"/>
              <a:defRPr sz="1800"/>
            </a:pPr>
            <a:r>
              <a:rPr sz="3200"/>
              <a:t>He kicked the ball upwards.</a:t>
            </a:r>
            <a:endParaRPr sz="3200"/>
          </a:p>
          <a:p>
            <a:pPr lvl="0">
              <a:buChar char="•"/>
              <a:defRPr sz="1800"/>
            </a:pPr>
            <a:r>
              <a:rPr sz="3200"/>
              <a:t>The horse was called Friday.</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6" name="image.pn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8" name="image.pn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0" name="Pic_Misc_Observation_L.jpg" descr="http://creativethinking.net/images/Pic_Misc_Observation_L.jpg"/>
          <p:cNvPicPr/>
          <p:nvPr/>
        </p:nvPicPr>
        <p:blipFill>
          <a:blip r:embed="rId2">
            <a:extLst/>
          </a:blip>
          <a:stretch>
            <a:fillRect/>
          </a:stretch>
        </p:blipFill>
        <p:spPr>
          <a:xfrm>
            <a:off x="117475" y="1600200"/>
            <a:ext cx="4040188" cy="4991100"/>
          </a:xfrm>
          <a:prstGeom prst="rect">
            <a:avLst/>
          </a:prstGeom>
          <a:ln w="12700">
            <a:miter lim="400000"/>
          </a:ln>
        </p:spPr>
      </p:pic>
      <p:pic>
        <p:nvPicPr>
          <p:cNvPr id="101" name="Pic_Misc_Observation_R.jpg" descr="http://creativethinking.net/images/Pic_Misc_Observation_R.jpg"/>
          <p:cNvPicPr/>
          <p:nvPr/>
        </p:nvPicPr>
        <p:blipFill>
          <a:blip r:embed="rId3">
            <a:extLst/>
          </a:blip>
          <a:stretch>
            <a:fillRect/>
          </a:stretch>
        </p:blipFill>
        <p:spPr>
          <a:xfrm>
            <a:off x="4648200" y="1600200"/>
            <a:ext cx="4040188" cy="4991100"/>
          </a:xfrm>
          <a:prstGeom prst="rect">
            <a:avLst/>
          </a:prstGeom>
          <a:ln w="12700">
            <a:miter lim="400000"/>
          </a:ln>
        </p:spPr>
      </p:pic>
      <p:sp>
        <p:nvSpPr>
          <p:cNvPr id="102" name="Shape 102"/>
          <p:cNvSpPr/>
          <p:nvPr/>
        </p:nvSpPr>
        <p:spPr>
          <a:xfrm>
            <a:off x="152399" y="76200"/>
            <a:ext cx="8763002" cy="1310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vl1pPr>
          </a:lstStyle>
          <a:p>
            <a:pPr lvl="0">
              <a:defRPr sz="1800"/>
            </a:pPr>
            <a:r>
              <a:rPr sz="2800"/>
              <a:t>Only one of these objects appears in both drawings.  Can you find it?  If you can find it within one minute, consider yourself highly observant.</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4" name="Pic_Misc_Observation_L.jpg" descr="http://creativethinking.net/images/Pic_Misc_Observation_L.jpg"/>
          <p:cNvPicPr/>
          <p:nvPr/>
        </p:nvPicPr>
        <p:blipFill>
          <a:blip r:embed="rId2">
            <a:extLst/>
          </a:blip>
          <a:stretch>
            <a:fillRect/>
          </a:stretch>
        </p:blipFill>
        <p:spPr>
          <a:xfrm>
            <a:off x="117475" y="1600200"/>
            <a:ext cx="4040188" cy="4991100"/>
          </a:xfrm>
          <a:prstGeom prst="rect">
            <a:avLst/>
          </a:prstGeom>
          <a:ln w="12700">
            <a:miter lim="400000"/>
          </a:ln>
        </p:spPr>
      </p:pic>
      <p:pic>
        <p:nvPicPr>
          <p:cNvPr id="105" name="Pic_Misc_Observation_R.jpg" descr="http://creativethinking.net/images/Pic_Misc_Observation_R.jpg"/>
          <p:cNvPicPr/>
          <p:nvPr/>
        </p:nvPicPr>
        <p:blipFill>
          <a:blip r:embed="rId3">
            <a:extLst/>
          </a:blip>
          <a:stretch>
            <a:fillRect/>
          </a:stretch>
        </p:blipFill>
        <p:spPr>
          <a:xfrm>
            <a:off x="4648200" y="1600200"/>
            <a:ext cx="4040188" cy="4991100"/>
          </a:xfrm>
          <a:prstGeom prst="rect">
            <a:avLst/>
          </a:prstGeom>
          <a:ln w="12700">
            <a:miter lim="400000"/>
          </a:ln>
        </p:spPr>
      </p:pic>
      <p:sp>
        <p:nvSpPr>
          <p:cNvPr id="106" name="Shape 106"/>
          <p:cNvSpPr/>
          <p:nvPr/>
        </p:nvSpPr>
        <p:spPr>
          <a:xfrm>
            <a:off x="152399" y="76200"/>
            <a:ext cx="8763002" cy="1310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vl1pPr>
          </a:lstStyle>
          <a:p>
            <a:pPr lvl="0">
              <a:defRPr sz="1800"/>
            </a:pPr>
            <a:r>
              <a:rPr sz="2800"/>
              <a:t>Only one of these objects appears in both drawings.  Can you find it?  If you can find it within one minute, consider yourself highly observant.</a:t>
            </a:r>
          </a:p>
        </p:txBody>
      </p:sp>
      <p:sp>
        <p:nvSpPr>
          <p:cNvPr id="107" name="Shape 107"/>
          <p:cNvSpPr/>
          <p:nvPr/>
        </p:nvSpPr>
        <p:spPr>
          <a:xfrm>
            <a:off x="5486400" y="5494337"/>
            <a:ext cx="914400" cy="9144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defRPr>
                <a:solidFill>
                  <a:srgbClr val="FFFFFF"/>
                </a:solidFill>
              </a:defRPr>
            </a:pPr>
          </a:p>
        </p:txBody>
      </p:sp>
      <p:sp>
        <p:nvSpPr>
          <p:cNvPr id="108" name="Shape 108"/>
          <p:cNvSpPr/>
          <p:nvPr/>
        </p:nvSpPr>
        <p:spPr>
          <a:xfrm>
            <a:off x="1719262" y="3168650"/>
            <a:ext cx="914401" cy="9144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defRPr>
                <a:solidFill>
                  <a:srgbClr val="FFFFFF"/>
                </a:solidFill>
              </a:defRPr>
            </a:pP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nvSpPr>
        <p:spPr>
          <a:xfrm>
            <a:off x="228600" y="152400"/>
            <a:ext cx="8686800" cy="6835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3200"/>
              <a:t>Below are four simple questions.  Try to answer all of them before looking at the answers. </a:t>
            </a:r>
            <a:endParaRPr sz="3200"/>
          </a:p>
          <a:p>
            <a:pPr lvl="0"/>
            <a:r>
              <a:rPr sz="3600"/>
              <a:t>#1:  How do you put a giraffe into a fridge?</a:t>
            </a:r>
            <a:endParaRPr sz="3600"/>
          </a:p>
          <a:p>
            <a:pPr lvl="0"/>
            <a:r>
              <a:rPr sz="3600"/>
              <a:t>#2:  How do you put an elephant into a fridge?</a:t>
            </a:r>
            <a:endParaRPr sz="3600"/>
          </a:p>
          <a:p>
            <a:pPr lvl="0"/>
            <a:r>
              <a:rPr sz="3600"/>
              <a:t>#3:  The King of the Jungle is holding a meeting for all of the animals.  One of them is not there.  Which one?</a:t>
            </a:r>
            <a:endParaRPr sz="3600"/>
          </a:p>
          <a:p>
            <a:pPr lvl="0"/>
            <a:r>
              <a:rPr sz="3600"/>
              <a:t>#4:  You are standing on the bank of an alligator infested river and have to get to the other side.  What do you do?</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10">
                                            <p:txEl>
                                              <p:pRg st="1" end="1"/>
                                            </p:txEl>
                                          </p:spTgt>
                                        </p:tgtEl>
                                        <p:attrNameLst>
                                          <p:attrName>style.visibility</p:attrName>
                                        </p:attrNameLst>
                                      </p:cBhvr>
                                      <p:to>
                                        <p:strVal val="visible"/>
                                      </p:to>
                                    </p:set>
                                    <p:anim calcmode="lin" valueType="num">
                                      <p:cBhvr>
                                        <p:cTn id="7" dur="500" fill="hold"/>
                                        <p:tgtEl>
                                          <p:spTgt spid="110">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1" fill="hold">
                                  <p:stCondLst>
                                    <p:cond delay="0"/>
                                  </p:stCondLst>
                                  <p:iterate type="el" backwards="0">
                                    <p:tmAbs val="0"/>
                                  </p:iterate>
                                  <p:childTnLst>
                                    <p:set>
                                      <p:cBhvr>
                                        <p:cTn id="12" fill="hold"/>
                                        <p:tgtEl>
                                          <p:spTgt spid="110">
                                            <p:txEl>
                                              <p:pRg st="2" end="2"/>
                                            </p:txEl>
                                          </p:spTgt>
                                        </p:tgtEl>
                                        <p:attrNameLst>
                                          <p:attrName>style.visibility</p:attrName>
                                        </p:attrNameLst>
                                      </p:cBhvr>
                                      <p:to>
                                        <p:strVal val="visible"/>
                                      </p:to>
                                    </p:set>
                                    <p:anim calcmode="lin" valueType="num">
                                      <p:cBhvr>
                                        <p:cTn id="13" dur="500" fill="hold"/>
                                        <p:tgtEl>
                                          <p:spTgt spid="110">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1" fill="hold">
                                  <p:stCondLst>
                                    <p:cond delay="0"/>
                                  </p:stCondLst>
                                  <p:iterate type="el" backwards="0">
                                    <p:tmAbs val="0"/>
                                  </p:iterate>
                                  <p:childTnLst>
                                    <p:set>
                                      <p:cBhvr>
                                        <p:cTn id="18" fill="hold"/>
                                        <p:tgtEl>
                                          <p:spTgt spid="110">
                                            <p:txEl>
                                              <p:pRg st="3" end="3"/>
                                            </p:txEl>
                                          </p:spTgt>
                                        </p:tgtEl>
                                        <p:attrNameLst>
                                          <p:attrName>style.visibility</p:attrName>
                                        </p:attrNameLst>
                                      </p:cBhvr>
                                      <p:to>
                                        <p:strVal val="visible"/>
                                      </p:to>
                                    </p:set>
                                    <p:anim calcmode="lin" valueType="num">
                                      <p:cBhvr>
                                        <p:cTn id="19" dur="500" fill="hold"/>
                                        <p:tgtEl>
                                          <p:spTgt spid="110">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1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4" presetID="2" grpId="1" fill="hold">
                                  <p:stCondLst>
                                    <p:cond delay="0"/>
                                  </p:stCondLst>
                                  <p:iterate type="el" backwards="0">
                                    <p:tmAbs val="0"/>
                                  </p:iterate>
                                  <p:childTnLst>
                                    <p:set>
                                      <p:cBhvr>
                                        <p:cTn id="24" fill="hold"/>
                                        <p:tgtEl>
                                          <p:spTgt spid="110">
                                            <p:txEl>
                                              <p:pRg st="4" end="4"/>
                                            </p:txEl>
                                          </p:spTgt>
                                        </p:tgtEl>
                                        <p:attrNameLst>
                                          <p:attrName>style.visibility</p:attrName>
                                        </p:attrNameLst>
                                      </p:cBhvr>
                                      <p:to>
                                        <p:strVal val="visible"/>
                                      </p:to>
                                    </p:set>
                                    <p:anim calcmode="lin" valueType="num">
                                      <p:cBhvr>
                                        <p:cTn id="25" dur="500" fill="hold"/>
                                        <p:tgtEl>
                                          <p:spTgt spid="110">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1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0"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nvSpPr>
        <p:spPr>
          <a:xfrm>
            <a:off x="152400" y="0"/>
            <a:ext cx="8839200" cy="7139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3200"/>
              <a:t>A survey by Accenture found that approximately 90% of managers are likely to incorrectly answer all of the questions.  Many school children under the age of six will actually get these questions right.  What does this say about management thinking?</a:t>
            </a:r>
            <a:br>
              <a:rPr sz="3200"/>
            </a:br>
            <a:r>
              <a:rPr sz="3200"/>
              <a:t>And now for the answers to the four question: #1:  Open the fridge, put the giraffe inside, and then close the fridge.</a:t>
            </a:r>
            <a:endParaRPr sz="3200"/>
          </a:p>
          <a:p>
            <a:pPr lvl="0"/>
            <a:r>
              <a:rPr sz="3200"/>
              <a:t>#2:  Open the fridge, remove the giraffe, put the elephant inside, and close the fridge.</a:t>
            </a:r>
            <a:endParaRPr sz="3200"/>
          </a:p>
          <a:p>
            <a:pPr lvl="0"/>
            <a:r>
              <a:rPr sz="3200"/>
              <a:t>#3:  The elephant.  The elephant is in the fridge. </a:t>
            </a:r>
            <a:endParaRPr sz="3200"/>
          </a:p>
          <a:p>
            <a:pPr lvl="0"/>
            <a:r>
              <a:rPr sz="3200"/>
              <a:t>#4:  You swim across the river because all the alligators are attending the meeting.</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12">
                                            <p:bg/>
                                          </p:spTgt>
                                        </p:tgtEl>
                                        <p:attrNameLst>
                                          <p:attrName>style.visibility</p:attrName>
                                        </p:attrNameLst>
                                      </p:cBhvr>
                                      <p:to>
                                        <p:strVal val="visible"/>
                                      </p:to>
                                    </p:set>
                                    <p:anim calcmode="lin" valueType="num">
                                      <p:cBhvr>
                                        <p:cTn id="7" dur="500" fill="hold"/>
                                        <p:tgtEl>
                                          <p:spTgt spid="112">
                                            <p:bg/>
                                          </p:spTgt>
                                        </p:tgtEl>
                                        <p:attrNameLst>
                                          <p:attrName>ppt_x</p:attrName>
                                        </p:attrNameLst>
                                      </p:cBhvr>
                                      <p:tavLst>
                                        <p:tav tm="0">
                                          <p:val>
                                            <p:strVal val="#ppt_x"/>
                                          </p:val>
                                        </p:tav>
                                        <p:tav tm="100000">
                                          <p:val>
                                            <p:strVal val="#ppt_x"/>
                                          </p:val>
                                        </p:tav>
                                      </p:tavLst>
                                    </p:anim>
                                    <p:anim calcmode="lin" valueType="num">
                                      <p:cBhvr>
                                        <p:cTn id="8" dur="500" fill="hold"/>
                                        <p:tgtEl>
                                          <p:spTgt spid="112">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112">
                                            <p:txEl>
                                              <p:pRg st="0" end="0"/>
                                            </p:txEl>
                                          </p:spTgt>
                                        </p:tgtEl>
                                        <p:attrNameLst>
                                          <p:attrName>style.visibility</p:attrName>
                                        </p:attrNameLst>
                                      </p:cBhvr>
                                      <p:to>
                                        <p:strVal val="visible"/>
                                      </p:to>
                                    </p:set>
                                    <p:anim calcmode="lin" valueType="num">
                                      <p:cBhvr>
                                        <p:cTn id="11" dur="5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2" grpId="1" fill="hold">
                                  <p:stCondLst>
                                    <p:cond delay="0"/>
                                  </p:stCondLst>
                                  <p:iterate type="el" backwards="0">
                                    <p:tmAbs val="0"/>
                                  </p:iterate>
                                  <p:childTnLst>
                                    <p:set>
                                      <p:cBhvr>
                                        <p:cTn id="16" fill="hold"/>
                                        <p:tgtEl>
                                          <p:spTgt spid="112">
                                            <p:txEl>
                                              <p:pRg st="1" end="1"/>
                                            </p:txEl>
                                          </p:spTgt>
                                        </p:tgtEl>
                                        <p:attrNameLst>
                                          <p:attrName>style.visibility</p:attrName>
                                        </p:attrNameLst>
                                      </p:cBhvr>
                                      <p:to>
                                        <p:strVal val="visible"/>
                                      </p:to>
                                    </p:set>
                                    <p:anim calcmode="lin" valueType="num">
                                      <p:cBhvr>
                                        <p:cTn id="17" dur="500" fill="hold"/>
                                        <p:tgtEl>
                                          <p:spTgt spid="112">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112">
                                            <p:txEl>
                                              <p:pRg st="2" end="2"/>
                                            </p:txEl>
                                          </p:spTgt>
                                        </p:tgtEl>
                                        <p:attrNameLst>
                                          <p:attrName>style.visibility</p:attrName>
                                        </p:attrNameLst>
                                      </p:cBhvr>
                                      <p:to>
                                        <p:strVal val="visible"/>
                                      </p:to>
                                    </p:set>
                                    <p:anim calcmode="lin" valueType="num">
                                      <p:cBhvr>
                                        <p:cTn id="23" dur="500" fill="hold"/>
                                        <p:tgtEl>
                                          <p:spTgt spid="11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112">
                                            <p:txEl>
                                              <p:pRg st="3" end="3"/>
                                            </p:txEl>
                                          </p:spTgt>
                                        </p:tgtEl>
                                        <p:attrNameLst>
                                          <p:attrName>style.visibility</p:attrName>
                                        </p:attrNameLst>
                                      </p:cBhvr>
                                      <p:to>
                                        <p:strVal val="visible"/>
                                      </p:to>
                                    </p:set>
                                    <p:anim calcmode="lin" valueType="num">
                                      <p:cBhvr>
                                        <p:cTn id="29" dur="500" fill="hold"/>
                                        <p:tgtEl>
                                          <p:spTgt spid="11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2"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nvSpPr>
        <p:spPr>
          <a:xfrm>
            <a:off x="304800" y="76199"/>
            <a:ext cx="8610600" cy="7139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3200"/>
              <a:t>This is what the questions are trying to find out:</a:t>
            </a:r>
            <a:br>
              <a:rPr sz="3200"/>
            </a:br>
            <a:r>
              <a:rPr sz="3200"/>
              <a:t>#1 checks to see if you try to make simple things complicated and make assumptions about problem boundaries.  Nobody actually said that the fridge was not big enough to put a giraffe inside!</a:t>
            </a:r>
            <a:endParaRPr sz="3200"/>
          </a:p>
          <a:p>
            <a:pPr lvl="0"/>
            <a:r>
              <a:rPr sz="3200"/>
              <a:t>#2 tests your ability to consider previous actions.  Who says that they are four separate questions?</a:t>
            </a:r>
            <a:endParaRPr sz="3200"/>
          </a:p>
          <a:p>
            <a:pPr lvl="0"/>
            <a:r>
              <a:rPr sz="3200"/>
              <a:t>#3 simply tests your memory.</a:t>
            </a:r>
            <a:endParaRPr sz="3200"/>
          </a:p>
          <a:p>
            <a:pPr lvl="0"/>
            <a:r>
              <a:rPr sz="3200"/>
              <a:t>#4 checks to see how quickly you learn.  After all, you must have answered question 4 correctly if you are a successful Senior Manager.</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6" name="image.jpg"/>
          <p:cNvPicPr/>
          <p:nvPr/>
        </p:nvPicPr>
        <p:blipFill>
          <a:blip r:embed="rId2">
            <a:extLst/>
          </a:blip>
          <a:stretch>
            <a:fillRect/>
          </a:stretch>
        </p:blipFill>
        <p:spPr>
          <a:xfrm>
            <a:off x="-228600" y="109537"/>
            <a:ext cx="9144000" cy="5624513"/>
          </a:xfrm>
          <a:prstGeom prst="rect">
            <a:avLst/>
          </a:prstGeom>
          <a:ln w="12700">
            <a:miter lim="400000"/>
          </a:ln>
        </p:spPr>
      </p:pic>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8" name="ensc_08.png" descr="http://www.glencoe.com/sec/busadmin/entre/teacher/creative/images/ensc_08.gif"/>
          <p:cNvPicPr/>
          <p:nvPr/>
        </p:nvPicPr>
        <p:blipFill>
          <a:blip r:embed="rId2">
            <a:extLst/>
          </a:blip>
          <a:stretch>
            <a:fillRect/>
          </a:stretch>
        </p:blipFill>
        <p:spPr>
          <a:xfrm>
            <a:off x="0" y="-76200"/>
            <a:ext cx="9144000" cy="6781800"/>
          </a:xfrm>
          <a:prstGeom prst="rect">
            <a:avLst/>
          </a:prstGeom>
          <a:ln w="12700">
            <a:miter lim="400000"/>
          </a:ln>
        </p:spPr>
      </p:pic>
      <p:sp>
        <p:nvSpPr>
          <p:cNvPr id="119" name="Shape 119"/>
          <p:cNvSpPr/>
          <p:nvPr/>
        </p:nvSpPr>
        <p:spPr>
          <a:xfrm>
            <a:off x="304800" y="152400"/>
            <a:ext cx="77724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Choose a partner.  Designate a timer.  One of the partners draws and the other times. Exactly copy this design.  </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nvSpPr>
        <p:spPr>
          <a:xfrm>
            <a:off x="228600" y="152400"/>
            <a:ext cx="66294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The design can be copied easily and accurately in less than 15 seconds. One step-by-step approach is as follows:</a:t>
            </a:r>
          </a:p>
        </p:txBody>
      </p:sp>
      <p:pic>
        <p:nvPicPr>
          <p:cNvPr id="122" name="ensc_08b.png" descr="http://www.glencoe.com/sec/busadmin/entre/teacher/creative/images/ensc_08b.gif"/>
          <p:cNvPicPr/>
          <p:nvPr/>
        </p:nvPicPr>
        <p:blipFill>
          <a:blip r:embed="rId3">
            <a:extLst/>
          </a:blip>
          <a:stretch>
            <a:fillRect/>
          </a:stretch>
        </p:blipFill>
        <p:spPr>
          <a:xfrm>
            <a:off x="107950" y="798512"/>
            <a:ext cx="9036050" cy="5688013"/>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 name="image.png"/>
          <p:cNvPicPr/>
          <p:nvPr/>
        </p:nvPicPr>
        <p:blipFill>
          <a:blip r:embed="rId2">
            <a:extLst/>
          </a:blip>
          <a:stretch>
            <a:fillRect/>
          </a:stretch>
        </p:blipFill>
        <p:spPr>
          <a:xfrm>
            <a:off x="-76200" y="-152400"/>
            <a:ext cx="9220200" cy="7010400"/>
          </a:xfrm>
          <a:prstGeom prst="rect">
            <a:avLst/>
          </a:prstGeom>
          <a:ln w="12700">
            <a:miter lim="400000"/>
          </a:ln>
        </p:spPr>
      </p:pic>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 name="image.png"/>
          <p:cNvPicPr/>
          <p:nvPr/>
        </p:nvPicPr>
        <p:blipFill>
          <a:blip r:embed="rId2">
            <a:extLst/>
          </a:blip>
          <a:stretch>
            <a:fillRect/>
          </a:stretch>
        </p:blipFill>
        <p:spPr>
          <a:xfrm>
            <a:off x="1657350" y="1400175"/>
            <a:ext cx="5829300" cy="4057650"/>
          </a:xfrm>
          <a:prstGeom prst="rect">
            <a:avLst/>
          </a:prstGeom>
          <a:ln w="12700">
            <a:miter lim="400000"/>
          </a:ln>
        </p:spPr>
      </p:pic>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nvSpPr>
        <p:spPr>
          <a:xfrm>
            <a:off x="152400" y="76199"/>
            <a:ext cx="8915400" cy="595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3600"/>
              <a:t>This activity is designed to increase your flexibility and your ability to overcome the restrictions of habit. The name of what color is concealed in each sentence?</a:t>
            </a:r>
            <a:br>
              <a:rPr sz="3600"/>
            </a:br>
            <a:endParaRPr sz="3600"/>
          </a:p>
          <a:p>
            <a:pPr lvl="0"/>
            <a:r>
              <a:rPr sz="3600"/>
              <a:t>Newspaper editors decided to go on strike. (Red)</a:t>
            </a:r>
            <a:br>
              <a:rPr sz="3600"/>
            </a:br>
            <a:br>
              <a:rPr sz="3600"/>
            </a:br>
            <a:endParaRPr sz="3600"/>
          </a:p>
          <a:p>
            <a:pPr lvl="0"/>
            <a:r>
              <a:rPr sz="3600"/>
              <a:t>The cab lacked proper brakes to stop at the intersection. (Black)</a:t>
            </a:r>
          </a:p>
        </p:txBody>
      </p:sp>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nvSpPr>
        <p:spPr>
          <a:xfrm>
            <a:off x="152400" y="76199"/>
            <a:ext cx="8915400" cy="595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3600"/>
              <a:t>This activity is designed to increase your flexibility and your ability to overcome the restrictions of habit. The name of what color is concealed in each sentence?</a:t>
            </a:r>
            <a:br>
              <a:rPr sz="3600"/>
            </a:br>
            <a:endParaRPr sz="3600"/>
          </a:p>
          <a:p>
            <a:pPr lvl="0"/>
            <a:r>
              <a:rPr sz="3600"/>
              <a:t>Newspape</a:t>
            </a:r>
            <a:r>
              <a:rPr sz="3600">
                <a:solidFill>
                  <a:srgbClr val="FF0000"/>
                </a:solidFill>
              </a:rPr>
              <a:t>r ed</a:t>
            </a:r>
            <a:r>
              <a:rPr sz="3600"/>
              <a:t>itors decided to go on strike. (Red)</a:t>
            </a:r>
            <a:br>
              <a:rPr sz="3600"/>
            </a:br>
            <a:br>
              <a:rPr sz="3600"/>
            </a:br>
            <a:endParaRPr sz="3600"/>
          </a:p>
          <a:p>
            <a:pPr lvl="0"/>
            <a:r>
              <a:rPr sz="3600"/>
              <a:t>The ca</a:t>
            </a:r>
            <a:r>
              <a:rPr sz="3600">
                <a:solidFill>
                  <a:srgbClr val="984807"/>
                </a:solidFill>
              </a:rPr>
              <a:t>b lack</a:t>
            </a:r>
            <a:r>
              <a:rPr sz="3600"/>
              <a:t>ed proper brakes to stop at the intersection. (Black)</a:t>
            </a:r>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nvSpPr>
        <p:spPr>
          <a:xfrm>
            <a:off x="152399" y="-151801"/>
            <a:ext cx="8686801" cy="72251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endParaRPr sz="700">
              <a:latin typeface=" sans-serif"/>
              <a:ea typeface=" sans-serif"/>
              <a:cs typeface=" sans-serif"/>
              <a:sym typeface=" sans-serif"/>
            </a:endParaRPr>
          </a:p>
          <a:p>
            <a:pPr lvl="0"/>
            <a:endParaRPr sz="700">
              <a:latin typeface=" sans-serif"/>
              <a:ea typeface=" sans-serif"/>
              <a:cs typeface=" sans-serif"/>
              <a:sym typeface=" sans-serif"/>
            </a:endParaRPr>
          </a:p>
          <a:p>
            <a:pPr lvl="0"/>
            <a:endParaRPr sz="700">
              <a:latin typeface=" sans-serif"/>
              <a:ea typeface=" sans-serif"/>
              <a:cs typeface=" sans-serif"/>
              <a:sym typeface=" sans-serif"/>
            </a:endParaRPr>
          </a:p>
          <a:p>
            <a:pPr lvl="0"/>
            <a:endParaRPr sz="700">
              <a:latin typeface=" sans-serif"/>
              <a:ea typeface=" sans-serif"/>
              <a:cs typeface=" sans-serif"/>
              <a:sym typeface=" sans-serif"/>
            </a:endParaRPr>
          </a:p>
          <a:p>
            <a:pPr lvl="0"/>
            <a:endParaRPr sz="700">
              <a:latin typeface=" sans-serif"/>
              <a:ea typeface=" sans-serif"/>
              <a:cs typeface=" sans-serif"/>
              <a:sym typeface=" sans-serif"/>
            </a:endParaRPr>
          </a:p>
          <a:p>
            <a:pPr lvl="0">
              <a:buSzPct val="100000"/>
              <a:buFont typeface="Helvetica"/>
              <a:buAutoNum type="arabicPeriod" startAt="1"/>
            </a:pPr>
            <a:r>
              <a:rPr>
                <a:latin typeface=" sans-serif"/>
                <a:ea typeface=" sans-serif"/>
                <a:cs typeface=" sans-serif"/>
                <a:sym typeface=" sans-serif"/>
              </a:rPr>
              <a:t>A big, old, hungry dog appeared at our door every morning.</a:t>
            </a:r>
            <a:br>
              <a:rPr>
                <a:latin typeface=" sans-serif"/>
                <a:ea typeface=" sans-serif"/>
                <a:cs typeface=" sans-serif"/>
                <a:sym typeface=" sans-serif"/>
              </a:rPr>
            </a:br>
            <a:endParaRPr sz="2800">
              <a:latin typeface="Arial"/>
              <a:ea typeface="Arial"/>
              <a:cs typeface="Arial"/>
              <a:sym typeface="Arial"/>
            </a:endParaRPr>
          </a:p>
          <a:p>
            <a:pPr lvl="0">
              <a:buSzPct val="100000"/>
              <a:buFont typeface="Helvetica"/>
              <a:buAutoNum type="arabicPeriod" startAt="2"/>
            </a:pPr>
            <a:r>
              <a:rPr>
                <a:latin typeface=" sans-serif"/>
                <a:ea typeface=" sans-serif"/>
                <a:cs typeface=" sans-serif"/>
                <a:sym typeface=" sans-serif"/>
              </a:rPr>
              <a:t>The cop persuaded him not to create a disturbance.</a:t>
            </a:r>
            <a:br>
              <a:rPr>
                <a:latin typeface=" sans-serif"/>
                <a:ea typeface=" sans-serif"/>
                <a:cs typeface=" sans-serif"/>
                <a:sym typeface=" sans-serif"/>
              </a:rPr>
            </a:br>
            <a:br>
              <a:rPr>
                <a:latin typeface=" sans-serif"/>
                <a:ea typeface=" sans-serif"/>
                <a:cs typeface=" sans-serif"/>
                <a:sym typeface=" sans-serif"/>
              </a:rPr>
            </a:br>
            <a:r>
              <a:rPr>
                <a:latin typeface=" sans-serif"/>
                <a:ea typeface=" sans-serif"/>
                <a:cs typeface=" sans-serif"/>
                <a:sym typeface=" sans-serif"/>
              </a:rPr>
              <a:t>The Brazilian student Paulo lives around the corner from us.</a:t>
            </a:r>
            <a:br>
              <a:rPr>
                <a:latin typeface=" sans-serif"/>
                <a:ea typeface=" sans-serif"/>
                <a:cs typeface=" sans-serif"/>
                <a:sym typeface=" sans-serif"/>
              </a:rPr>
            </a:br>
            <a:br>
              <a:rPr>
                <a:latin typeface=" sans-serif"/>
                <a:ea typeface=" sans-serif"/>
                <a:cs typeface=" sans-serif"/>
                <a:sym typeface=" sans-serif"/>
              </a:rPr>
            </a:br>
            <a:r>
              <a:rPr>
                <a:latin typeface=" sans-serif"/>
                <a:ea typeface=" sans-serif"/>
                <a:cs typeface=" sans-serif"/>
                <a:sym typeface=" sans-serif"/>
              </a:rPr>
              <a:t>You shouldn't let an upstart like him bother you.</a:t>
            </a:r>
            <a:br>
              <a:rPr>
                <a:latin typeface=" sans-serif"/>
                <a:ea typeface=" sans-serif"/>
                <a:cs typeface=" sans-serif"/>
                <a:sym typeface=" sans-serif"/>
              </a:rPr>
            </a:br>
            <a:endParaRPr sz="2800">
              <a:latin typeface="Arial"/>
              <a:ea typeface="Arial"/>
              <a:cs typeface="Arial"/>
              <a:sym typeface="Arial"/>
            </a:endParaRPr>
          </a:p>
          <a:p>
            <a:pPr lvl="0">
              <a:buSzPct val="100000"/>
              <a:buFont typeface="Helvetica"/>
              <a:buAutoNum type="arabicPeriod" startAt="5"/>
            </a:pPr>
            <a:r>
              <a:rPr>
                <a:latin typeface=" sans-serif"/>
                <a:ea typeface=" sans-serif"/>
                <a:cs typeface=" sans-serif"/>
                <a:sym typeface=" sans-serif"/>
              </a:rPr>
              <a:t>He let out a big yell, owing to the injuries he received when he fell.</a:t>
            </a:r>
            <a:br>
              <a:rPr>
                <a:latin typeface=" sans-serif"/>
                <a:ea typeface=" sans-serif"/>
                <a:cs typeface=" sans-serif"/>
                <a:sym typeface=" sans-serif"/>
              </a:rPr>
            </a:br>
            <a:br>
              <a:rPr>
                <a:latin typeface=" sans-serif"/>
                <a:ea typeface=" sans-serif"/>
                <a:cs typeface=" sans-serif"/>
                <a:sym typeface=" sans-serif"/>
              </a:rPr>
            </a:br>
            <a:r>
              <a:rPr>
                <a:latin typeface=" sans-serif"/>
                <a:ea typeface=" sans-serif"/>
                <a:cs typeface=" sans-serif"/>
                <a:sym typeface=" sans-serif"/>
              </a:rPr>
              <a:t>6.La Jolla venders decided to cut their prices in half.</a:t>
            </a:r>
            <a:br>
              <a:rPr>
                <a:latin typeface=" sans-serif"/>
                <a:ea typeface=" sans-serif"/>
                <a:cs typeface=" sans-serif"/>
                <a:sym typeface=" sans-serif"/>
              </a:rPr>
            </a:br>
            <a:br>
              <a:rPr>
                <a:latin typeface=" sans-serif"/>
                <a:ea typeface=" sans-serif"/>
                <a:cs typeface=" sans-serif"/>
                <a:sym typeface=" sans-serif"/>
              </a:rPr>
            </a:br>
            <a:r>
              <a:rPr>
                <a:latin typeface=" sans-serif"/>
                <a:ea typeface=" sans-serif"/>
                <a:cs typeface=" sans-serif"/>
                <a:sym typeface=" sans-serif"/>
              </a:rPr>
              <a:t>7. Long rayon fabrics were loaded on the truck.</a:t>
            </a:r>
            <a:br>
              <a:rPr>
                <a:latin typeface=" sans-serif"/>
                <a:ea typeface=" sans-serif"/>
                <a:cs typeface=" sans-serif"/>
                <a:sym typeface=" sans-serif"/>
              </a:rPr>
            </a:br>
            <a:br>
              <a:rPr>
                <a:latin typeface=" sans-serif"/>
                <a:ea typeface=" sans-serif"/>
                <a:cs typeface=" sans-serif"/>
                <a:sym typeface=" sans-serif"/>
              </a:rPr>
            </a:br>
            <a:r>
              <a:rPr>
                <a:latin typeface=" sans-serif"/>
                <a:ea typeface=" sans-serif"/>
                <a:cs typeface=" sans-serif"/>
                <a:sym typeface=" sans-serif"/>
              </a:rPr>
              <a:t>8. The Austrian physicist Wolfgang Pauli lacked the requisite documents to enter the U.S.</a:t>
            </a:r>
            <a:br>
              <a:rPr>
                <a:latin typeface=" sans-serif"/>
                <a:ea typeface=" sans-serif"/>
                <a:cs typeface=" sans-serif"/>
                <a:sym typeface=" sans-serif"/>
              </a:rPr>
            </a:br>
            <a:endParaRPr sz="2800">
              <a:latin typeface="Arial"/>
              <a:ea typeface="Arial"/>
              <a:cs typeface="Arial"/>
              <a:sym typeface="Arial"/>
            </a:endParaRPr>
          </a:p>
          <a:p>
            <a:pPr lvl="0">
              <a:buSzPct val="100000"/>
              <a:buFont typeface="Helvetica"/>
              <a:buAutoNum type="arabicPeriod" startAt="9"/>
            </a:pPr>
            <a:r>
              <a:rPr>
                <a:latin typeface=" sans-serif"/>
                <a:ea typeface=" sans-serif"/>
                <a:cs typeface=" sans-serif"/>
                <a:sym typeface=" sans-serif"/>
              </a:rPr>
              <a:t>You shouldn't sell this fossil very cheaply because it is a rare specimen.</a:t>
            </a:r>
            <a:br>
              <a:rPr>
                <a:latin typeface=" sans-serif"/>
                <a:ea typeface=" sans-serif"/>
                <a:cs typeface=" sans-serif"/>
                <a:sym typeface=" sans-serif"/>
              </a:rPr>
            </a:br>
            <a:endParaRPr sz="2800">
              <a:latin typeface="Arial"/>
              <a:ea typeface="Arial"/>
              <a:cs typeface="Arial"/>
              <a:sym typeface="Arial"/>
            </a:endParaRPr>
          </a:p>
          <a:p>
            <a:pPr lvl="0">
              <a:buSzPct val="100000"/>
              <a:buFont typeface="Helvetica"/>
              <a:buAutoNum type="arabicPeriod" startAt="10"/>
            </a:pPr>
            <a:r>
              <a:rPr>
                <a:latin typeface=" sans-serif"/>
                <a:ea typeface=" sans-serif"/>
                <a:cs typeface=" sans-serif"/>
                <a:sym typeface=" sans-serif"/>
              </a:rPr>
              <a:t>The new law hit everybody's pocketbook pretty hard.</a:t>
            </a:r>
            <a:br>
              <a:rPr>
                <a:latin typeface=" sans-serif"/>
                <a:ea typeface=" sans-serif"/>
                <a:cs typeface=" sans-serif"/>
                <a:sym typeface=" sans-serif"/>
              </a:rPr>
            </a:br>
            <a:br>
              <a:rPr>
                <a:latin typeface=" sans-serif"/>
                <a:ea typeface=" sans-serif"/>
                <a:cs typeface=" sans-serif"/>
                <a:sym typeface=" sans-serif"/>
              </a:rPr>
            </a:br>
            <a:endParaRPr sz="900">
              <a:latin typeface="Arial"/>
              <a:ea typeface="Arial"/>
              <a:cs typeface="Arial"/>
              <a:sym typeface="Arial"/>
            </a:endParaRPr>
          </a:p>
        </p:txBody>
      </p:sp>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idx="4294967295"/>
          </p:nvPr>
        </p:nvSpPr>
        <p:spPr>
          <a:xfrm>
            <a:off x="0" y="0"/>
            <a:ext cx="9067800" cy="14176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t>Would it be easier with the colors given?</a:t>
            </a:r>
          </a:p>
        </p:txBody>
      </p:sp>
      <p:sp>
        <p:nvSpPr>
          <p:cNvPr id="137" name="Shape 137"/>
          <p:cNvSpPr/>
          <p:nvPr>
            <p:ph type="body" idx="4294967295"/>
          </p:nvPr>
        </p:nvSpPr>
        <p:spPr>
          <a:xfrm>
            <a:off x="304800" y="1295400"/>
            <a:ext cx="8610600" cy="5486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800"/>
              </a:spcBef>
              <a:buSzTx/>
              <a:buNone/>
              <a:defRPr sz="1800"/>
            </a:pPr>
            <a:r>
              <a:rPr sz="3600"/>
              <a:t>White		copper</a:t>
            </a:r>
            <a:endParaRPr sz="3600"/>
          </a:p>
          <a:p>
            <a:pPr lvl="0" marL="0" indent="0">
              <a:spcBef>
                <a:spcPts val="800"/>
              </a:spcBef>
              <a:buSzTx/>
              <a:buNone/>
              <a:defRPr sz="1800"/>
            </a:pPr>
            <a:r>
              <a:rPr sz="3600"/>
              <a:t>Silver		gold</a:t>
            </a:r>
            <a:endParaRPr sz="3600"/>
          </a:p>
          <a:p>
            <a:pPr lvl="0" marL="0" indent="0">
              <a:spcBef>
                <a:spcPts val="800"/>
              </a:spcBef>
              <a:buSzTx/>
              <a:buNone/>
              <a:defRPr sz="1800"/>
            </a:pPr>
            <a:r>
              <a:rPr sz="3600"/>
              <a:t>Lilac</a:t>
            </a:r>
            <a:endParaRPr sz="3600"/>
          </a:p>
          <a:p>
            <a:pPr lvl="0" marL="0" indent="0">
              <a:spcBef>
                <a:spcPts val="800"/>
              </a:spcBef>
              <a:buSzTx/>
              <a:buNone/>
              <a:defRPr sz="1800"/>
            </a:pPr>
            <a:r>
              <a:rPr sz="3600"/>
              <a:t>Gray</a:t>
            </a:r>
            <a:endParaRPr sz="3600"/>
          </a:p>
          <a:p>
            <a:pPr lvl="0" marL="0" indent="0">
              <a:spcBef>
                <a:spcPts val="800"/>
              </a:spcBef>
              <a:buSzTx/>
              <a:buNone/>
              <a:defRPr sz="1800"/>
            </a:pPr>
            <a:r>
              <a:rPr sz="3600"/>
              <a:t>Lavender</a:t>
            </a:r>
            <a:endParaRPr sz="3600"/>
          </a:p>
          <a:p>
            <a:pPr lvl="0" marL="0" indent="0">
              <a:spcBef>
                <a:spcPts val="800"/>
              </a:spcBef>
              <a:buSzTx/>
              <a:buNone/>
              <a:defRPr sz="1800"/>
            </a:pPr>
            <a:r>
              <a:rPr sz="3600"/>
              <a:t>Yellow</a:t>
            </a:r>
            <a:endParaRPr sz="3600"/>
          </a:p>
          <a:p>
            <a:pPr lvl="0" marL="0" indent="0">
              <a:spcBef>
                <a:spcPts val="800"/>
              </a:spcBef>
              <a:buSzTx/>
              <a:buNone/>
              <a:defRPr sz="1800"/>
            </a:pPr>
            <a:r>
              <a:rPr sz="3600"/>
              <a:t>Tan</a:t>
            </a:r>
            <a:endParaRPr sz="3600"/>
          </a:p>
          <a:p>
            <a:pPr lvl="0" marL="0" indent="0">
              <a:spcBef>
                <a:spcPts val="800"/>
              </a:spcBef>
              <a:buSzTx/>
              <a:buNone/>
              <a:defRPr sz="1800"/>
            </a:pPr>
            <a:r>
              <a:rPr sz="3600"/>
              <a:t>olive</a:t>
            </a:r>
          </a:p>
        </p:txBody>
      </p:sp>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nvSpPr>
        <p:spPr>
          <a:xfrm>
            <a:off x="152399" y="-120051"/>
            <a:ext cx="8686801" cy="71616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endParaRPr sz="700">
              <a:latin typeface=" sans-serif"/>
              <a:ea typeface=" sans-serif"/>
              <a:cs typeface=" sans-serif"/>
              <a:sym typeface=" sans-serif"/>
            </a:endParaRPr>
          </a:p>
          <a:p>
            <a:pPr lvl="0"/>
            <a:endParaRPr sz="700">
              <a:latin typeface=" sans-serif"/>
              <a:ea typeface=" sans-serif"/>
              <a:cs typeface=" sans-serif"/>
              <a:sym typeface=" sans-serif"/>
            </a:endParaRPr>
          </a:p>
          <a:p>
            <a:pPr lvl="0"/>
            <a:endParaRPr sz="700">
              <a:latin typeface=" sans-serif"/>
              <a:ea typeface=" sans-serif"/>
              <a:cs typeface=" sans-serif"/>
              <a:sym typeface=" sans-serif"/>
            </a:endParaRPr>
          </a:p>
          <a:p>
            <a:pPr lvl="0"/>
            <a:endParaRPr sz="900">
              <a:latin typeface=" sans-serif"/>
              <a:ea typeface=" sans-serif"/>
              <a:cs typeface=" sans-serif"/>
              <a:sym typeface=" sans-serif"/>
            </a:endParaRPr>
          </a:p>
          <a:p>
            <a:pPr lvl="0">
              <a:buSzPct val="100000"/>
              <a:buFont typeface="Helvetica"/>
              <a:buAutoNum type="arabicPeriod" startAt="1"/>
            </a:pPr>
            <a:r>
              <a:rPr>
                <a:latin typeface=" sans-serif"/>
                <a:ea typeface=" sans-serif"/>
                <a:cs typeface=" sans-serif"/>
                <a:sym typeface=" sans-serif"/>
              </a:rPr>
              <a:t>A bi</a:t>
            </a:r>
            <a:r>
              <a:rPr>
                <a:solidFill>
                  <a:srgbClr val="FF0000"/>
                </a:solidFill>
                <a:latin typeface=" sans-serif"/>
                <a:ea typeface=" sans-serif"/>
                <a:cs typeface=" sans-serif"/>
                <a:sym typeface=" sans-serif"/>
              </a:rPr>
              <a:t>g, old</a:t>
            </a:r>
            <a:r>
              <a:rPr>
                <a:latin typeface=" sans-serif"/>
                <a:ea typeface=" sans-serif"/>
                <a:cs typeface=" sans-serif"/>
                <a:sym typeface=" sans-serif"/>
              </a:rPr>
              <a:t>, hungry dog appeared at our door every morning.</a:t>
            </a:r>
            <a:br>
              <a:rPr>
                <a:latin typeface=" sans-serif"/>
                <a:ea typeface=" sans-serif"/>
                <a:cs typeface=" sans-serif"/>
                <a:sym typeface=" sans-serif"/>
              </a:rPr>
            </a:br>
            <a:endParaRPr sz="2800">
              <a:latin typeface="Arial"/>
              <a:ea typeface="Arial"/>
              <a:cs typeface="Arial"/>
              <a:sym typeface="Arial"/>
            </a:endParaRPr>
          </a:p>
          <a:p>
            <a:pPr lvl="0">
              <a:buSzPct val="100000"/>
              <a:buFont typeface="Helvetica"/>
              <a:buAutoNum type="arabicPeriod" startAt="2"/>
            </a:pPr>
            <a:r>
              <a:rPr>
                <a:latin typeface=" sans-serif"/>
                <a:ea typeface=" sans-serif"/>
                <a:cs typeface=" sans-serif"/>
                <a:sym typeface=" sans-serif"/>
              </a:rPr>
              <a:t>The </a:t>
            </a:r>
            <a:r>
              <a:rPr>
                <a:solidFill>
                  <a:srgbClr val="FF0000"/>
                </a:solidFill>
                <a:latin typeface=" sans-serif"/>
                <a:ea typeface=" sans-serif"/>
                <a:cs typeface=" sans-serif"/>
                <a:sym typeface=" sans-serif"/>
              </a:rPr>
              <a:t>cop</a:t>
            </a:r>
            <a:r>
              <a:rPr>
                <a:latin typeface=" sans-serif"/>
                <a:ea typeface=" sans-serif"/>
                <a:cs typeface=" sans-serif"/>
                <a:sym typeface=" sans-serif"/>
              </a:rPr>
              <a:t> </a:t>
            </a:r>
            <a:r>
              <a:rPr>
                <a:solidFill>
                  <a:srgbClr val="FF0000"/>
                </a:solidFill>
                <a:latin typeface=" sans-serif"/>
                <a:ea typeface=" sans-serif"/>
                <a:cs typeface=" sans-serif"/>
                <a:sym typeface=" sans-serif"/>
              </a:rPr>
              <a:t>per</a:t>
            </a:r>
            <a:r>
              <a:rPr>
                <a:latin typeface=" sans-serif"/>
                <a:ea typeface=" sans-serif"/>
                <a:cs typeface=" sans-serif"/>
                <a:sym typeface=" sans-serif"/>
              </a:rPr>
              <a:t>suaded him not to create a disturbance.</a:t>
            </a:r>
            <a:br>
              <a:rPr>
                <a:latin typeface=" sans-serif"/>
                <a:ea typeface=" sans-serif"/>
                <a:cs typeface=" sans-serif"/>
                <a:sym typeface=" sans-serif"/>
              </a:rPr>
            </a:br>
            <a:br>
              <a:rPr>
                <a:latin typeface=" sans-serif"/>
                <a:ea typeface=" sans-serif"/>
                <a:cs typeface=" sans-serif"/>
                <a:sym typeface=" sans-serif"/>
              </a:rPr>
            </a:br>
            <a:r>
              <a:rPr>
                <a:latin typeface=" sans-serif"/>
                <a:ea typeface=" sans-serif"/>
                <a:cs typeface=" sans-serif"/>
                <a:sym typeface=" sans-serif"/>
              </a:rPr>
              <a:t>The Brazilian student Paul</a:t>
            </a:r>
            <a:r>
              <a:rPr>
                <a:solidFill>
                  <a:srgbClr val="FF0000"/>
                </a:solidFill>
                <a:latin typeface=" sans-serif"/>
                <a:ea typeface=" sans-serif"/>
                <a:cs typeface=" sans-serif"/>
                <a:sym typeface=" sans-serif"/>
              </a:rPr>
              <a:t>o live</a:t>
            </a:r>
            <a:r>
              <a:rPr>
                <a:latin typeface=" sans-serif"/>
                <a:ea typeface=" sans-serif"/>
                <a:cs typeface=" sans-serif"/>
                <a:sym typeface=" sans-serif"/>
              </a:rPr>
              <a:t>s</a:t>
            </a:r>
            <a:r>
              <a:rPr>
                <a:solidFill>
                  <a:srgbClr val="FF0000"/>
                </a:solidFill>
                <a:latin typeface=" sans-serif"/>
                <a:ea typeface=" sans-serif"/>
                <a:cs typeface=" sans-serif"/>
                <a:sym typeface=" sans-serif"/>
              </a:rPr>
              <a:t> </a:t>
            </a:r>
            <a:r>
              <a:rPr>
                <a:latin typeface=" sans-serif"/>
                <a:ea typeface=" sans-serif"/>
                <a:cs typeface=" sans-serif"/>
                <a:sym typeface=" sans-serif"/>
              </a:rPr>
              <a:t>around the corner from us.</a:t>
            </a:r>
            <a:br>
              <a:rPr>
                <a:latin typeface=" sans-serif"/>
                <a:ea typeface=" sans-serif"/>
                <a:cs typeface=" sans-serif"/>
                <a:sym typeface=" sans-serif"/>
              </a:rPr>
            </a:br>
            <a:br>
              <a:rPr>
                <a:latin typeface=" sans-serif"/>
                <a:ea typeface=" sans-serif"/>
                <a:cs typeface=" sans-serif"/>
                <a:sym typeface=" sans-serif"/>
              </a:rPr>
            </a:br>
            <a:r>
              <a:rPr>
                <a:latin typeface=" sans-serif"/>
                <a:ea typeface=" sans-serif"/>
                <a:cs typeface=" sans-serif"/>
                <a:sym typeface=" sans-serif"/>
              </a:rPr>
              <a:t>You shouldn't le</a:t>
            </a:r>
            <a:r>
              <a:rPr>
                <a:solidFill>
                  <a:srgbClr val="FF0000"/>
                </a:solidFill>
                <a:latin typeface=" sans-serif"/>
                <a:ea typeface=" sans-serif"/>
                <a:cs typeface=" sans-serif"/>
                <a:sym typeface=" sans-serif"/>
              </a:rPr>
              <a:t>t</a:t>
            </a:r>
            <a:r>
              <a:rPr>
                <a:latin typeface=" sans-serif"/>
                <a:ea typeface=" sans-serif"/>
                <a:cs typeface=" sans-serif"/>
                <a:sym typeface=" sans-serif"/>
              </a:rPr>
              <a:t> </a:t>
            </a:r>
            <a:r>
              <a:rPr>
                <a:solidFill>
                  <a:srgbClr val="FF0000"/>
                </a:solidFill>
                <a:latin typeface=" sans-serif"/>
                <a:ea typeface=" sans-serif"/>
                <a:cs typeface=" sans-serif"/>
                <a:sym typeface=" sans-serif"/>
              </a:rPr>
              <a:t>an</a:t>
            </a:r>
            <a:r>
              <a:rPr>
                <a:latin typeface=" sans-serif"/>
                <a:ea typeface=" sans-serif"/>
                <a:cs typeface=" sans-serif"/>
                <a:sym typeface=" sans-serif"/>
              </a:rPr>
              <a:t> upstart like him bother you.</a:t>
            </a:r>
            <a:br>
              <a:rPr>
                <a:latin typeface=" sans-serif"/>
                <a:ea typeface=" sans-serif"/>
                <a:cs typeface=" sans-serif"/>
                <a:sym typeface=" sans-serif"/>
              </a:rPr>
            </a:br>
            <a:endParaRPr sz="2800">
              <a:latin typeface="Arial"/>
              <a:ea typeface="Arial"/>
              <a:cs typeface="Arial"/>
              <a:sym typeface="Arial"/>
            </a:endParaRPr>
          </a:p>
          <a:p>
            <a:pPr lvl="0">
              <a:buSzPct val="100000"/>
              <a:buFont typeface="Helvetica"/>
              <a:buAutoNum type="arabicPeriod" startAt="5"/>
            </a:pPr>
            <a:r>
              <a:rPr>
                <a:latin typeface=" sans-serif"/>
                <a:ea typeface=" sans-serif"/>
                <a:cs typeface=" sans-serif"/>
                <a:sym typeface=" sans-serif"/>
              </a:rPr>
              <a:t>He let out a big </a:t>
            </a:r>
            <a:r>
              <a:rPr>
                <a:solidFill>
                  <a:srgbClr val="FF0000"/>
                </a:solidFill>
                <a:latin typeface=" sans-serif"/>
                <a:ea typeface=" sans-serif"/>
                <a:cs typeface=" sans-serif"/>
                <a:sym typeface=" sans-serif"/>
              </a:rPr>
              <a:t>yell</a:t>
            </a:r>
            <a:r>
              <a:rPr>
                <a:latin typeface=" sans-serif"/>
                <a:ea typeface=" sans-serif"/>
                <a:cs typeface=" sans-serif"/>
                <a:sym typeface=" sans-serif"/>
              </a:rPr>
              <a:t>, </a:t>
            </a:r>
            <a:r>
              <a:rPr>
                <a:solidFill>
                  <a:srgbClr val="FF0000"/>
                </a:solidFill>
                <a:latin typeface=" sans-serif"/>
                <a:ea typeface=" sans-serif"/>
                <a:cs typeface=" sans-serif"/>
                <a:sym typeface=" sans-serif"/>
              </a:rPr>
              <a:t>ow</a:t>
            </a:r>
            <a:r>
              <a:rPr>
                <a:latin typeface=" sans-serif"/>
                <a:ea typeface=" sans-serif"/>
                <a:cs typeface=" sans-serif"/>
                <a:sym typeface=" sans-serif"/>
              </a:rPr>
              <a:t>ing to the injuries he received when he fell.</a:t>
            </a:r>
            <a:br>
              <a:rPr>
                <a:latin typeface=" sans-serif"/>
                <a:ea typeface=" sans-serif"/>
                <a:cs typeface=" sans-serif"/>
                <a:sym typeface=" sans-serif"/>
              </a:rPr>
            </a:br>
            <a:br>
              <a:rPr>
                <a:latin typeface=" sans-serif"/>
                <a:ea typeface=" sans-serif"/>
                <a:cs typeface=" sans-serif"/>
                <a:sym typeface=" sans-serif"/>
              </a:rPr>
            </a:br>
            <a:r>
              <a:rPr>
                <a:latin typeface=" sans-serif"/>
                <a:ea typeface=" sans-serif"/>
                <a:cs typeface=" sans-serif"/>
                <a:sym typeface=" sans-serif"/>
              </a:rPr>
              <a:t>La Jol</a:t>
            </a:r>
            <a:r>
              <a:rPr>
                <a:solidFill>
                  <a:srgbClr val="FF0000"/>
                </a:solidFill>
                <a:latin typeface=" sans-serif"/>
                <a:ea typeface=" sans-serif"/>
                <a:cs typeface=" sans-serif"/>
                <a:sym typeface=" sans-serif"/>
              </a:rPr>
              <a:t>la</a:t>
            </a:r>
            <a:r>
              <a:rPr>
                <a:latin typeface=" sans-serif"/>
                <a:ea typeface=" sans-serif"/>
                <a:cs typeface=" sans-serif"/>
                <a:sym typeface=" sans-serif"/>
              </a:rPr>
              <a:t> </a:t>
            </a:r>
            <a:r>
              <a:rPr>
                <a:solidFill>
                  <a:srgbClr val="FF0000"/>
                </a:solidFill>
                <a:latin typeface=" sans-serif"/>
                <a:ea typeface=" sans-serif"/>
                <a:cs typeface=" sans-serif"/>
                <a:sym typeface=" sans-serif"/>
              </a:rPr>
              <a:t>vender</a:t>
            </a:r>
            <a:r>
              <a:rPr>
                <a:latin typeface=" sans-serif"/>
                <a:ea typeface=" sans-serif"/>
                <a:cs typeface=" sans-serif"/>
                <a:sym typeface=" sans-serif"/>
              </a:rPr>
              <a:t>s decided to cut their prices in half.</a:t>
            </a:r>
            <a:br>
              <a:rPr>
                <a:latin typeface=" sans-serif"/>
                <a:ea typeface=" sans-serif"/>
                <a:cs typeface=" sans-serif"/>
                <a:sym typeface=" sans-serif"/>
              </a:rPr>
            </a:br>
            <a:br>
              <a:rPr>
                <a:latin typeface=" sans-serif"/>
                <a:ea typeface=" sans-serif"/>
                <a:cs typeface=" sans-serif"/>
                <a:sym typeface=" sans-serif"/>
              </a:rPr>
            </a:br>
            <a:r>
              <a:rPr>
                <a:latin typeface=" sans-serif"/>
                <a:ea typeface=" sans-serif"/>
                <a:cs typeface=" sans-serif"/>
                <a:sym typeface=" sans-serif"/>
              </a:rPr>
              <a:t>Lon</a:t>
            </a:r>
            <a:r>
              <a:rPr>
                <a:solidFill>
                  <a:srgbClr val="FF0000"/>
                </a:solidFill>
                <a:latin typeface=" sans-serif"/>
                <a:ea typeface=" sans-serif"/>
                <a:cs typeface=" sans-serif"/>
                <a:sym typeface=" sans-serif"/>
              </a:rPr>
              <a:t>g</a:t>
            </a:r>
            <a:r>
              <a:rPr>
                <a:latin typeface=" sans-serif"/>
                <a:ea typeface=" sans-serif"/>
                <a:cs typeface=" sans-serif"/>
                <a:sym typeface=" sans-serif"/>
              </a:rPr>
              <a:t> </a:t>
            </a:r>
            <a:r>
              <a:rPr>
                <a:solidFill>
                  <a:srgbClr val="FF0000"/>
                </a:solidFill>
                <a:latin typeface=" sans-serif"/>
                <a:ea typeface=" sans-serif"/>
                <a:cs typeface=" sans-serif"/>
                <a:sym typeface=" sans-serif"/>
              </a:rPr>
              <a:t>ray</a:t>
            </a:r>
            <a:r>
              <a:rPr>
                <a:latin typeface=" sans-serif"/>
                <a:ea typeface=" sans-serif"/>
                <a:cs typeface=" sans-serif"/>
                <a:sym typeface=" sans-serif"/>
              </a:rPr>
              <a:t>on fabrics were loaded on the truck.</a:t>
            </a:r>
            <a:br>
              <a:rPr>
                <a:latin typeface=" sans-serif"/>
                <a:ea typeface=" sans-serif"/>
                <a:cs typeface=" sans-serif"/>
                <a:sym typeface=" sans-serif"/>
              </a:rPr>
            </a:br>
            <a:br>
              <a:rPr>
                <a:latin typeface=" sans-serif"/>
                <a:ea typeface=" sans-serif"/>
                <a:cs typeface=" sans-serif"/>
                <a:sym typeface=" sans-serif"/>
              </a:rPr>
            </a:br>
            <a:r>
              <a:rPr>
                <a:latin typeface=" sans-serif"/>
                <a:ea typeface=" sans-serif"/>
                <a:cs typeface=" sans-serif"/>
                <a:sym typeface=" sans-serif"/>
              </a:rPr>
              <a:t>The Austrian physicist Wolfgang Pau</a:t>
            </a:r>
            <a:r>
              <a:rPr>
                <a:solidFill>
                  <a:srgbClr val="FF0000"/>
                </a:solidFill>
                <a:latin typeface=" sans-serif"/>
                <a:ea typeface=" sans-serif"/>
                <a:cs typeface=" sans-serif"/>
                <a:sym typeface=" sans-serif"/>
              </a:rPr>
              <a:t>li lac</a:t>
            </a:r>
            <a:r>
              <a:rPr>
                <a:latin typeface=" sans-serif"/>
                <a:ea typeface=" sans-serif"/>
                <a:cs typeface=" sans-serif"/>
                <a:sym typeface=" sans-serif"/>
              </a:rPr>
              <a:t>ked the requisite documents to enter the U.S.</a:t>
            </a:r>
            <a:br>
              <a:rPr>
                <a:latin typeface=" sans-serif"/>
                <a:ea typeface=" sans-serif"/>
                <a:cs typeface=" sans-serif"/>
                <a:sym typeface=" sans-serif"/>
              </a:rPr>
            </a:br>
            <a:endParaRPr sz="2800">
              <a:latin typeface="Arial"/>
              <a:ea typeface="Arial"/>
              <a:cs typeface="Arial"/>
              <a:sym typeface="Arial"/>
            </a:endParaRPr>
          </a:p>
          <a:p>
            <a:pPr lvl="0">
              <a:buSzPct val="100000"/>
              <a:buFont typeface="Helvetica"/>
              <a:buAutoNum type="arabicPeriod" startAt="9"/>
            </a:pPr>
            <a:r>
              <a:rPr>
                <a:latin typeface=" sans-serif"/>
                <a:ea typeface=" sans-serif"/>
                <a:cs typeface=" sans-serif"/>
                <a:sym typeface=" sans-serif"/>
              </a:rPr>
              <a:t>You shouldn't sell this fos</a:t>
            </a:r>
            <a:r>
              <a:rPr>
                <a:solidFill>
                  <a:srgbClr val="FF0000"/>
                </a:solidFill>
                <a:latin typeface=" sans-serif"/>
                <a:ea typeface=" sans-serif"/>
                <a:cs typeface=" sans-serif"/>
                <a:sym typeface=" sans-serif"/>
              </a:rPr>
              <a:t>sil</a:t>
            </a:r>
            <a:r>
              <a:rPr>
                <a:latin typeface=" sans-serif"/>
                <a:ea typeface=" sans-serif"/>
                <a:cs typeface=" sans-serif"/>
                <a:sym typeface=" sans-serif"/>
              </a:rPr>
              <a:t> </a:t>
            </a:r>
            <a:r>
              <a:rPr>
                <a:solidFill>
                  <a:srgbClr val="FF0000"/>
                </a:solidFill>
                <a:latin typeface=" sans-serif"/>
                <a:ea typeface=" sans-serif"/>
                <a:cs typeface=" sans-serif"/>
                <a:sym typeface=" sans-serif"/>
              </a:rPr>
              <a:t>ver</a:t>
            </a:r>
            <a:r>
              <a:rPr>
                <a:latin typeface=" sans-serif"/>
                <a:ea typeface=" sans-serif"/>
                <a:cs typeface=" sans-serif"/>
                <a:sym typeface=" sans-serif"/>
              </a:rPr>
              <a:t>y cheaply because it is a rare specimen.</a:t>
            </a:r>
            <a:br>
              <a:rPr>
                <a:latin typeface=" sans-serif"/>
                <a:ea typeface=" sans-serif"/>
                <a:cs typeface=" sans-serif"/>
                <a:sym typeface=" sans-serif"/>
              </a:rPr>
            </a:br>
            <a:endParaRPr sz="2800">
              <a:latin typeface="Arial"/>
              <a:ea typeface="Arial"/>
              <a:cs typeface="Arial"/>
              <a:sym typeface="Arial"/>
            </a:endParaRPr>
          </a:p>
          <a:p>
            <a:pPr lvl="0">
              <a:buSzPct val="100000"/>
              <a:buFont typeface="Helvetica"/>
              <a:buAutoNum type="arabicPeriod" startAt="10"/>
            </a:pPr>
            <a:r>
              <a:rPr>
                <a:latin typeface=" sans-serif"/>
                <a:ea typeface=" sans-serif"/>
                <a:cs typeface=" sans-serif"/>
                <a:sym typeface=" sans-serif"/>
              </a:rPr>
              <a:t>The new la</a:t>
            </a:r>
            <a:r>
              <a:rPr>
                <a:solidFill>
                  <a:srgbClr val="FF0000"/>
                </a:solidFill>
                <a:latin typeface=" sans-serif"/>
                <a:ea typeface=" sans-serif"/>
                <a:cs typeface=" sans-serif"/>
                <a:sym typeface=" sans-serif"/>
              </a:rPr>
              <a:t>w</a:t>
            </a:r>
            <a:r>
              <a:rPr>
                <a:latin typeface=" sans-serif"/>
                <a:ea typeface=" sans-serif"/>
                <a:cs typeface=" sans-serif"/>
                <a:sym typeface=" sans-serif"/>
              </a:rPr>
              <a:t> </a:t>
            </a:r>
            <a:r>
              <a:rPr>
                <a:solidFill>
                  <a:srgbClr val="FF0000"/>
                </a:solidFill>
                <a:latin typeface=" sans-serif"/>
                <a:ea typeface=" sans-serif"/>
                <a:cs typeface=" sans-serif"/>
                <a:sym typeface=" sans-serif"/>
              </a:rPr>
              <a:t>hit</a:t>
            </a:r>
            <a:r>
              <a:rPr>
                <a:latin typeface=" sans-serif"/>
                <a:ea typeface=" sans-serif"/>
                <a:cs typeface=" sans-serif"/>
                <a:sym typeface=" sans-serif"/>
              </a:rPr>
              <a:t> </a:t>
            </a:r>
            <a:r>
              <a:rPr>
                <a:solidFill>
                  <a:srgbClr val="FF0000"/>
                </a:solidFill>
                <a:latin typeface=" sans-serif"/>
                <a:ea typeface=" sans-serif"/>
                <a:cs typeface=" sans-serif"/>
                <a:sym typeface=" sans-serif"/>
              </a:rPr>
              <a:t>e</a:t>
            </a:r>
            <a:r>
              <a:rPr>
                <a:latin typeface=" sans-serif"/>
                <a:ea typeface=" sans-serif"/>
                <a:cs typeface=" sans-serif"/>
                <a:sym typeface=" sans-serif"/>
              </a:rPr>
              <a:t>verybody's pocketbook pretty hard.</a:t>
            </a:r>
            <a:br>
              <a:rPr>
                <a:latin typeface=" sans-serif"/>
                <a:ea typeface=" sans-serif"/>
                <a:cs typeface=" sans-serif"/>
                <a:sym typeface=" sans-serif"/>
              </a:rPr>
            </a:br>
            <a:br>
              <a:rPr>
                <a:latin typeface=" sans-serif"/>
                <a:ea typeface=" sans-serif"/>
                <a:cs typeface=" sans-serif"/>
                <a:sym typeface=" sans-serif"/>
              </a:rPr>
            </a:br>
            <a:endParaRPr sz="900">
              <a:latin typeface="Arial"/>
              <a:ea typeface="Arial"/>
              <a:cs typeface="Arial"/>
              <a:sym typeface="Arial"/>
            </a:endParaRPr>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nvSpPr>
        <p:spPr>
          <a:xfrm>
            <a:off x="76200" y="-1"/>
            <a:ext cx="8839200" cy="222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lvl="0">
              <a:defRPr sz="1800"/>
            </a:pPr>
            <a:r>
              <a:rPr sz="2400"/>
              <a:t>With some problems, a creative solution can only occur after the elements or parts of the problem have been reorganized into a different pattern. This requires that you juggle the parts in your mind's eye. With this in mind, see if you can solve this problem: A businessman brought back from Europe four pieces of chain in solid gold, each consisting of three links</a:t>
            </a:r>
          </a:p>
        </p:txBody>
      </p:sp>
      <p:pic>
        <p:nvPicPr>
          <p:cNvPr id="144" name="ensc_11.png" descr="http://www.glencoe.com/sec/busadmin/entre/teacher/creative/images/ensc_11.gif"/>
          <p:cNvPicPr/>
          <p:nvPr/>
        </p:nvPicPr>
        <p:blipFill>
          <a:blip r:embed="rId2">
            <a:extLst/>
          </a:blip>
          <a:stretch>
            <a:fillRect/>
          </a:stretch>
        </p:blipFill>
        <p:spPr>
          <a:xfrm>
            <a:off x="457200" y="2278062"/>
            <a:ext cx="8153400" cy="3743326"/>
          </a:xfrm>
          <a:prstGeom prst="rect">
            <a:avLst/>
          </a:prstGeom>
          <a:ln w="12700">
            <a:miter lim="400000"/>
          </a:ln>
        </p:spPr>
      </p:pic>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nvSpPr>
        <p:spPr>
          <a:xfrm>
            <a:off x="152400" y="228600"/>
            <a:ext cx="8839200" cy="115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He wanted to keep them as an investment, but his wife felt that—joined together—the pieces would make a lovely necklace. She went to a jeweler and said, "I want you to connect these pieces to make a necklace. How much will it cost?" The jeweler laid the individual pieces of chain out in this pattern:</a:t>
            </a:r>
          </a:p>
        </p:txBody>
      </p:sp>
      <p:pic>
        <p:nvPicPr>
          <p:cNvPr id="147" name="ensc_11b.png" descr="http://www.glencoe.com/sec/busadmin/entre/teacher/creative/images/ensc_11b.gif"/>
          <p:cNvPicPr/>
          <p:nvPr/>
        </p:nvPicPr>
        <p:blipFill>
          <a:blip r:embed="rId2">
            <a:extLst/>
          </a:blip>
          <a:stretch>
            <a:fillRect/>
          </a:stretch>
        </p:blipFill>
        <p:spPr>
          <a:xfrm>
            <a:off x="152400" y="1490662"/>
            <a:ext cx="8839200" cy="5291138"/>
          </a:xfrm>
          <a:prstGeom prst="rect">
            <a:avLst/>
          </a:prstGeom>
          <a:ln w="12700">
            <a:miter lim="400000"/>
          </a:ln>
        </p:spPr>
      </p:pic>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nvSpPr>
        <p:spPr>
          <a:xfrm>
            <a:off x="304800" y="152400"/>
            <a:ext cx="8686800" cy="6352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sz="2000"/>
          </a:p>
          <a:p>
            <a:pPr lvl="0"/>
            <a:r>
              <a:rPr sz="4000"/>
              <a:t>He told the lady, "I charge $2.50 to break a link and $2.50 to melt it together again. Since you have four corners, it will cost you $20." The lady said, "That's too much. Actually you can do it for $15." The problem, then, is to construct a necklace, breaking and joining only three links. How would you do it?</a:t>
            </a:r>
            <a:br>
              <a:rPr sz="4000"/>
            </a:br>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nvSpPr>
        <p:spPr>
          <a:xfrm>
            <a:off x="381000" y="152400"/>
            <a:ext cx="8458200" cy="3291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lvl="0">
              <a:defRPr sz="1800"/>
            </a:pPr>
            <a:r>
              <a:rPr sz="2400"/>
              <a:t>As long as you think of the segments of chain as four sides of a square or as segments of a circle, you can't solve this problem. The moment you shift your focus and regard one of those segments—not as an immutable structure—but as a stockpile of individual links, you've made the necessary breakthrough. At the woman's suggestion, the jeweler placed three segments in a triangular pattern, took apart the remaining segment, and used those three links to close the three comers of the necklace.</a:t>
            </a:r>
          </a:p>
        </p:txBody>
      </p:sp>
      <p:pic>
        <p:nvPicPr>
          <p:cNvPr id="152" name="ensc_11c.png" descr="http://www.glencoe.com/sec/busadmin/entre/teacher/creative/images/ensc_11c.gif"/>
          <p:cNvPicPr/>
          <p:nvPr/>
        </p:nvPicPr>
        <p:blipFill>
          <a:blip r:embed="rId3">
            <a:extLst/>
          </a:blip>
          <a:stretch>
            <a:fillRect/>
          </a:stretch>
        </p:blipFill>
        <p:spPr>
          <a:xfrm>
            <a:off x="381000" y="3352800"/>
            <a:ext cx="8458200" cy="2743200"/>
          </a:xfrm>
          <a:prstGeom prst="rect">
            <a:avLst/>
          </a:prstGeom>
          <a:ln w="12700">
            <a:miter lim="400000"/>
          </a:ln>
        </p:spPr>
      </p:pic>
      <p:sp>
        <p:nvSpPr>
          <p:cNvPr id="153" name="Shape 153"/>
          <p:cNvSpPr/>
          <p:nvPr/>
        </p:nvSpPr>
        <p:spPr>
          <a:xfrm>
            <a:off x="533400" y="5849937"/>
            <a:ext cx="8305800" cy="123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sz="3200"/>
          </a:p>
          <a:p>
            <a:pPr lvl="0"/>
            <a:endParaRPr sz="3200"/>
          </a:p>
          <a:p>
            <a:pPr lvl="0"/>
            <a:r>
              <a:rPr sz="1400"/>
              <a:t>http://www.glencoe.com/sec/busadmin/entre/teacher/creative/stimulate/exer11.htm  </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 name="HIDDENmanATT05993.jpeg" descr="D:\HIDDENmanATT05993.jpg"/>
          <p:cNvPicPr/>
          <p:nvPr/>
        </p:nvPicPr>
        <p:blipFill>
          <a:blip r:embed="rId2">
            <a:extLst/>
          </a:blip>
          <a:stretch>
            <a:fillRect/>
          </a:stretch>
        </p:blipFill>
        <p:spPr>
          <a:xfrm>
            <a:off x="0" y="0"/>
            <a:ext cx="9144000" cy="6858000"/>
          </a:xfrm>
          <a:prstGeom prst="rect">
            <a:avLst/>
          </a:prstGeom>
          <a:ln w="12700">
            <a:miter lim="400000"/>
          </a:ln>
        </p:spPr>
      </p:pic>
      <p:sp>
        <p:nvSpPr>
          <p:cNvPr id="21" name="Shape 21"/>
          <p:cNvSpPr/>
          <p:nvPr/>
        </p:nvSpPr>
        <p:spPr>
          <a:xfrm>
            <a:off x="1981200" y="762000"/>
            <a:ext cx="5943600" cy="1285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4000">
                <a:solidFill>
                  <a:srgbClr val="FDEADA"/>
                </a:solidFill>
              </a:rPr>
              <a:t>Where is the man’s head?</a:t>
            </a:r>
            <a:r>
              <a:rPr sz="4000"/>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100000">
                                          <p:val>
                                            <p:strVal val="#ppt_x"/>
                                          </p:val>
                                        </p:tav>
                                      </p:tavLst>
                                    </p:anim>
                                    <p:anim calcmode="lin" valueType="num">
                                      <p:cBhvr>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 grpId="1"/>
    </p:bldLst>
  </p:timing>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nvSpPr>
        <p:spPr>
          <a:xfrm>
            <a:off x="228600" y="152400"/>
            <a:ext cx="8382000" cy="7254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lvl1pPr>
          </a:lstStyle>
          <a:p>
            <a:pPr lvl="0">
              <a:defRPr sz="1800"/>
            </a:pPr>
            <a:r>
              <a:rPr sz="4000"/>
              <a:t>A man lives on the twelfth floor of an apartment building. Every morning he takes the elevator down to the lobby and leaves the building. In the evening, he gets into the elevator, and, if there is someone else in the elevator -- or if it was raining that day -- he goes back to his floor directly. Otherwise, he goes to the tenth floor and walks up two flights of stairs to his apartment.</a:t>
            </a:r>
          </a:p>
        </p:txBody>
      </p:sp>
      <p:sp>
        <p:nvSpPr>
          <p:cNvPr id="158" name="Shape 158"/>
          <p:cNvSpPr/>
          <p:nvPr/>
        </p:nvSpPr>
        <p:spPr>
          <a:xfrm>
            <a:off x="2209800" y="6248400"/>
            <a:ext cx="44196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lvl1pPr>
          </a:lstStyle>
          <a:p>
            <a:pPr lvl="0">
              <a:defRPr b="0" sz="1800"/>
            </a:pPr>
            <a:r>
              <a:rPr b="1" sz="3600"/>
              <a:t>WHY?</a:t>
            </a:r>
          </a:p>
        </p:txBody>
      </p:sp>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nvSpPr>
        <p:spPr>
          <a:xfrm>
            <a:off x="679450" y="506412"/>
            <a:ext cx="8110538" cy="307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4000"/>
              <a:t>The man is a dwarf. He can't reach the upper elevator buttons, but he can ask people to push them for him. He can also push them with his umbrella</a:t>
            </a:r>
            <a:r>
              <a:rPr sz="2000"/>
              <a:t>.</a:t>
            </a:r>
          </a:p>
        </p:txBody>
      </p:sp>
      <p:pic>
        <p:nvPicPr>
          <p:cNvPr id="161" name="MC900116076[1].pdf" descr="C:\Users\strunci\AppData\Local\Microsoft\Windows\Temporary Internet Files\Content.IE5\MSS91ZW9\MC900116076[1].wmf"/>
          <p:cNvPicPr/>
          <p:nvPr/>
        </p:nvPicPr>
        <p:blipFill>
          <a:blip r:embed="rId2">
            <a:extLst/>
          </a:blip>
          <a:stretch>
            <a:fillRect/>
          </a:stretch>
        </p:blipFill>
        <p:spPr>
          <a:xfrm>
            <a:off x="1600200" y="3005137"/>
            <a:ext cx="5105400" cy="3700463"/>
          </a:xfrm>
          <a:prstGeom prst="rect">
            <a:avLst/>
          </a:prstGeom>
          <a:ln w="12700">
            <a:miter lim="400000"/>
          </a:ln>
        </p:spPr>
      </p:pic>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3" name="image.jp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nvSpPr>
        <p:spPr>
          <a:xfrm>
            <a:off x="228600" y="76200"/>
            <a:ext cx="8534400" cy="4980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600"/>
            </a:lvl1pPr>
          </a:lstStyle>
          <a:p>
            <a:pPr lvl="0">
              <a:defRPr sz="1800"/>
            </a:pPr>
            <a:r>
              <a:rPr sz="6600"/>
              <a:t>In the middle of the ocean is a yacht. Several corpses are floating in the water nearby</a:t>
            </a:r>
          </a:p>
        </p:txBody>
      </p:sp>
      <p:sp>
        <p:nvSpPr>
          <p:cNvPr id="166" name="Shape 166"/>
          <p:cNvSpPr/>
          <p:nvPr/>
        </p:nvSpPr>
        <p:spPr>
          <a:xfrm>
            <a:off x="762000" y="4495800"/>
            <a:ext cx="7543800" cy="1069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6600"/>
            </a:lvl1pPr>
          </a:lstStyle>
          <a:p>
            <a:pPr lvl="0">
              <a:defRPr b="0" sz="1800"/>
            </a:pPr>
            <a:r>
              <a:rPr b="1" sz="6600"/>
              <a:t>               WHY?</a:t>
            </a:r>
          </a:p>
        </p:txBody>
      </p:sp>
    </p:spTree>
  </p:cSld>
  <p:clrMapOvr>
    <a:masterClrMapping/>
  </p:clrMapOvr>
  <p:transitio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nvSpPr>
        <p:spPr>
          <a:xfrm>
            <a:off x="533400" y="228600"/>
            <a:ext cx="8229600" cy="6136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t>Alternate Solution #1</a:t>
            </a:r>
            <a:endParaRPr sz="2400"/>
          </a:p>
          <a:p>
            <a:pPr lvl="0"/>
            <a:r>
              <a:rPr sz="2400"/>
              <a:t>A group of people were on an ocean voyage in a yacht. One day, they decided to go swimming -- they put on their swimsuits and dove off the side. They discovered belatedly that they have forgotten to put a ladder down the side of the yacht and were unable to climb back in, so they drowned.</a:t>
            </a:r>
            <a:endParaRPr sz="2400"/>
          </a:p>
          <a:p>
            <a:pPr lvl="0"/>
            <a:endParaRPr sz="2400"/>
          </a:p>
          <a:p>
            <a:pPr lvl="0"/>
            <a:endParaRPr sz="2400"/>
          </a:p>
          <a:p>
            <a:pPr lvl="0"/>
            <a:endParaRPr sz="2400"/>
          </a:p>
          <a:p>
            <a:pPr lvl="0"/>
            <a:endParaRPr sz="2400"/>
          </a:p>
          <a:p>
            <a:pPr lvl="0"/>
            <a:endParaRPr sz="2400"/>
          </a:p>
          <a:p>
            <a:pPr lvl="0"/>
            <a:r>
              <a:rPr sz="2400"/>
              <a:t>Alternate Solution #2</a:t>
            </a:r>
            <a:endParaRPr sz="2400"/>
          </a:p>
          <a:p>
            <a:pPr lvl="0"/>
            <a:r>
              <a:rPr sz="2400"/>
              <a:t>The same situation, but they set out a ladder that was just barely long enough. When they dove into the water, the boat, without their weight, rose slightly in the water, putting the ladder just out of reach.</a:t>
            </a:r>
          </a:p>
        </p:txBody>
      </p:sp>
    </p:spTree>
  </p:cSld>
  <p:clrMapOvr>
    <a:masterClrMapping/>
  </p:clrMapOvr>
  <p:transitio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nvSpPr>
        <p:spPr>
          <a:xfrm>
            <a:off x="304800" y="304800"/>
            <a:ext cx="8458200" cy="4892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5400"/>
            </a:lvl1pPr>
          </a:lstStyle>
          <a:p>
            <a:pPr lvl="0">
              <a:defRPr sz="1800"/>
            </a:pPr>
            <a:r>
              <a:rPr sz="5400"/>
              <a:t>A man is lying dead in a room. There is a large pile of gold and jewels on the floor, a chandelier attached to the ceiling, and a large open window.</a:t>
            </a:r>
          </a:p>
        </p:txBody>
      </p:sp>
      <p:sp>
        <p:nvSpPr>
          <p:cNvPr id="171" name="Shape 171"/>
          <p:cNvSpPr/>
          <p:nvPr/>
        </p:nvSpPr>
        <p:spPr>
          <a:xfrm>
            <a:off x="2971800" y="5921375"/>
            <a:ext cx="624840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http://www.rinkworks.com/brainfood/</a:t>
            </a:r>
          </a:p>
        </p:txBody>
      </p:sp>
    </p:spTree>
  </p:cSld>
  <p:clrMapOvr>
    <a:masterClrMapping/>
  </p:clrMapOvr>
  <p:transitio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3" name="image.png"/>
          <p:cNvPicPr/>
          <p:nvPr/>
        </p:nvPicPr>
        <p:blipFill>
          <a:blip r:embed="rId2">
            <a:extLst/>
          </a:blip>
          <a:stretch>
            <a:fillRect/>
          </a:stretch>
        </p:blipFill>
        <p:spPr>
          <a:xfrm>
            <a:off x="0" y="76200"/>
            <a:ext cx="8610600" cy="6781800"/>
          </a:xfrm>
          <a:prstGeom prst="rect">
            <a:avLst/>
          </a:prstGeom>
          <a:ln w="12700">
            <a:miter lim="400000"/>
          </a:ln>
        </p:spPr>
      </p:pic>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nvSpPr>
        <p:spPr>
          <a:xfrm>
            <a:off x="533400" y="533400"/>
            <a:ext cx="7924800" cy="5349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000"/>
            </a:lvl1pPr>
          </a:lstStyle>
          <a:p>
            <a:pPr lvl="0">
              <a:defRPr sz="1800"/>
            </a:pPr>
            <a:r>
              <a:rPr sz="6000"/>
              <a:t>The room is the ballroom of an ocean liner which sank some time ago. The man ran out of air while diving in the wreck.</a:t>
            </a:r>
          </a:p>
        </p:txBody>
      </p:sp>
      <p:sp>
        <p:nvSpPr>
          <p:cNvPr id="176" name="Shape 176"/>
          <p:cNvSpPr/>
          <p:nvPr/>
        </p:nvSpPr>
        <p:spPr>
          <a:xfrm>
            <a:off x="3429000" y="6118225"/>
            <a:ext cx="563880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lvl="0">
              <a:defRPr sz="1800"/>
            </a:pPr>
            <a:r>
              <a:rPr sz="1600"/>
              <a:t>http://www.rinkworks.com/brainfood/s/latreal3.shtml</a:t>
            </a:r>
          </a:p>
        </p:txBody>
      </p:sp>
    </p:spTree>
  </p:cSld>
  <p:clrMapOvr>
    <a:masterClrMapping/>
  </p:clrMapOvr>
  <p:transitio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178" name="Table 178"/>
          <p:cNvGraphicFramePr/>
          <p:nvPr/>
        </p:nvGraphicFramePr>
        <p:xfrm>
          <a:off x="228600" y="381000"/>
          <a:ext cx="8458200" cy="627221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819400"/>
                <a:gridCol w="2819400"/>
                <a:gridCol w="2819400"/>
              </a:tblGrid>
              <a:tr h="957262">
                <a:tc>
                  <a:txBody>
                    <a:bodyPr/>
                    <a:lstStyle/>
                    <a:p>
                      <a:pPr lvl="0" algn="l">
                        <a:defRPr b="0" i="0" sz="1800"/>
                      </a:pPr>
                      <a:r>
                        <a:t/>
                      </a:r>
                    </a:p>
                  </a:txBody>
                  <a:tcPr marL="45721" marR="45721" marT="45721" marB="45721" anchor="ctr" anchorCtr="0" horzOverflow="overflow">
                    <a:lnL w="12700">
                      <a:miter lim="400000"/>
                    </a:lnL>
                    <a:lnR w="12700">
                      <a:miter lim="400000"/>
                    </a:lnR>
                    <a:lnT w="12700">
                      <a:miter lim="400000"/>
                    </a:lnT>
                    <a:lnB w="12700">
                      <a:miter lim="400000"/>
                    </a:lnB>
                    <a:noFill/>
                  </a:tcPr>
                </a:tc>
                <a:tc>
                  <a:txBody>
                    <a:bodyPr/>
                    <a:lstStyle/>
                    <a:p>
                      <a:pPr lvl="0" algn="l">
                        <a:defRPr b="0" i="0" sz="1800"/>
                      </a:pPr>
                      <a:r>
                        <a:t/>
                      </a:r>
                    </a:p>
                  </a:txBody>
                  <a:tcPr marL="45721" marR="45721" marT="45721" marB="45721"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t/>
                      </a:r>
                    </a:p>
                  </a:txBody>
                  <a:tcPr marL="45721" marR="45721" marT="45721" marB="45721"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955675">
                <a:tc gridSpan="3">
                  <a:txBody>
                    <a:bodyPr/>
                    <a:lstStyle/>
                    <a:p>
                      <a:pPr lvl="0" algn="l">
                        <a:defRPr b="0" i="0" sz="1800"/>
                      </a:pPr>
                      <a:r>
                        <a:rPr b="1"/>
                        <a:t>#2</a:t>
                      </a:r>
                    </a:p>
                  </a:txBody>
                  <a:tcPr marL="45721" marR="45721" marT="45721" marB="45721" anchor="ctr" anchorCtr="0" horzOverflow="overflow">
                    <a:lnL w="12700">
                      <a:miter lim="400000"/>
                    </a:lnL>
                    <a:lnR w="12700">
                      <a:miter lim="400000"/>
                    </a:lnR>
                    <a:lnT w="12700">
                      <a:miter lim="400000"/>
                    </a:lnT>
                    <a:lnB w="12700">
                      <a:miter lim="400000"/>
                    </a:lnB>
                    <a:noFill/>
                  </a:tcPr>
                </a:tc>
                <a:tc hMerge="1">
                  <a:tcPr/>
                </a:tc>
                <a:tc hMerge="1">
                  <a:tcPr/>
                </a:tc>
              </a:tr>
              <a:tr h="4359275">
                <a:tc>
                  <a:txBody>
                    <a:bodyPr/>
                    <a:lstStyle/>
                    <a:p>
                      <a:pPr lvl="0" algn="l">
                        <a:defRPr b="0" i="0" sz="1800"/>
                      </a:pPr>
                      <a:r>
                        <a:rPr sz="4000"/>
                        <a:t/>
                      </a:r>
                    </a:p>
                  </a:txBody>
                  <a:tcPr marL="45721" marR="45721" marT="45721" marB="45721" anchor="ctr" anchorCtr="0" horzOverflow="overflow">
                    <a:lnL w="12700">
                      <a:miter lim="400000"/>
                    </a:lnL>
                    <a:lnR w="12700">
                      <a:miter lim="400000"/>
                    </a:lnR>
                    <a:lnT w="12700">
                      <a:miter lim="400000"/>
                    </a:lnT>
                    <a:lnB w="12700">
                      <a:miter lim="400000"/>
                    </a:lnB>
                    <a:noFill/>
                  </a:tcPr>
                </a:tc>
                <a:tc>
                  <a:txBody>
                    <a:bodyPr/>
                    <a:lstStyle/>
                    <a:p>
                      <a:pPr lvl="0" algn="l">
                        <a:defRPr b="0" i="0" sz="1800"/>
                      </a:pPr>
                      <a:r>
                        <a:rPr sz="4000"/>
                        <a:t>A farmer had nine sheep, and all but seven died. How many did he have left</a:t>
                      </a:r>
                    </a:p>
                  </a:txBody>
                  <a:tcPr marL="45721" marR="45721" marT="45721" marB="45721" anchor="ctr" anchorCtr="0" horzOverflow="overflow">
                    <a:lnL w="12700">
                      <a:miter lim="400000"/>
                    </a:lnL>
                    <a:lnR w="12700">
                      <a:miter lim="400000"/>
                    </a:lnR>
                    <a:lnT w="12700">
                      <a:miter lim="400000"/>
                    </a:lnT>
                    <a:lnB w="12700">
                      <a:miter lim="400000"/>
                    </a:lnB>
                    <a:noFill/>
                  </a:tcPr>
                </a:tc>
                <a:tc>
                  <a:txBody>
                    <a:bodyPr/>
                    <a:lstStyle/>
                    <a:p>
                      <a:pPr lvl="0" algn="l">
                        <a:defRPr b="0" i="0" sz="1800"/>
                      </a:pPr>
                      <a:r>
                        <a:t/>
                      </a:r>
                    </a:p>
                  </a:txBody>
                  <a:tcPr marL="45721" marR="45721" marT="45721" marB="45721" anchor="t" anchorCtr="0" horzOverflow="overflow">
                    <a:lnL w="12700">
                      <a:miter lim="400000"/>
                    </a:lnL>
                    <a:lnR w="12700">
                      <a:solidFill>
                        <a:srgbClr val="000000"/>
                      </a:solidFill>
                      <a:round/>
                    </a:lnR>
                    <a:lnT w="12700">
                      <a:miter lim="400000"/>
                    </a:lnT>
                    <a:lnB w="12700">
                      <a:solidFill>
                        <a:srgbClr val="000000"/>
                      </a:solidFill>
                      <a:round/>
                    </a:lnB>
                    <a:noFill/>
                  </a:tcPr>
                </a:tc>
              </a:tr>
            </a:tbl>
          </a:graphicData>
        </a:graphic>
      </p:graphicFrame>
    </p:spTree>
  </p:cSld>
  <p:clrMapOvr>
    <a:masterClrMapping/>
  </p:clrMapOvr>
  <p:transitio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0" name="MP900411831[1].jpg" descr="C:\Users\strunci\AppData\Local\Microsoft\Windows\Temporary Internet Files\Content.IE5\TN7HV1OP\MP900411831[1].jpg"/>
          <p:cNvPicPr/>
          <p:nvPr/>
        </p:nvPicPr>
        <p:blipFill>
          <a:blip r:embed="rId2">
            <a:extLst/>
          </a:blip>
          <a:stretch>
            <a:fillRect/>
          </a:stretch>
        </p:blipFill>
        <p:spPr>
          <a:xfrm>
            <a:off x="-76200" y="0"/>
            <a:ext cx="9144000" cy="6858000"/>
          </a:xfrm>
          <a:prstGeom prst="rect">
            <a:avLst/>
          </a:prstGeom>
          <a:ln w="12700">
            <a:miter lim="400000"/>
          </a:ln>
        </p:spPr>
      </p:pic>
      <p:sp>
        <p:nvSpPr>
          <p:cNvPr id="181" name="Shape 181"/>
          <p:cNvSpPr/>
          <p:nvPr/>
        </p:nvSpPr>
        <p:spPr>
          <a:xfrm>
            <a:off x="533400" y="3244850"/>
            <a:ext cx="7924800" cy="7127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3900"/>
            </a:lvl1pPr>
          </a:lstStyle>
          <a:p>
            <a:pPr lvl="0">
              <a:defRPr b="0" sz="1800"/>
            </a:pPr>
            <a:r>
              <a:rPr b="1" sz="23900"/>
              <a:t>seven</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 name="HIDDENmanATT05993.jpeg" descr="D:\HIDDENmanATT05993.jpg"/>
          <p:cNvPicPr/>
          <p:nvPr/>
        </p:nvPicPr>
        <p:blipFill>
          <a:blip r:embed="rId2">
            <a:extLst/>
          </a:blip>
          <a:stretch>
            <a:fillRect/>
          </a:stretch>
        </p:blipFill>
        <p:spPr>
          <a:xfrm>
            <a:off x="0" y="0"/>
            <a:ext cx="9144000" cy="6973888"/>
          </a:xfrm>
          <a:prstGeom prst="rect">
            <a:avLst/>
          </a:prstGeom>
          <a:ln w="12700">
            <a:miter lim="400000"/>
          </a:ln>
        </p:spPr>
      </p:pic>
      <p:sp>
        <p:nvSpPr>
          <p:cNvPr id="24" name="Shape 24"/>
          <p:cNvSpPr/>
          <p:nvPr/>
        </p:nvSpPr>
        <p:spPr>
          <a:xfrm>
            <a:off x="2362200" y="5208587"/>
            <a:ext cx="1600200" cy="17526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p>
        </p:txBody>
      </p:sp>
    </p:spTree>
  </p:cSld>
  <p:clrMapOvr>
    <a:masterClrMapping/>
  </p:clrMapOvr>
  <p:transitio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nvSpPr>
        <p:spPr>
          <a:xfrm>
            <a:off x="228600" y="762000"/>
            <a:ext cx="8458200" cy="4980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600"/>
            </a:lvl1pPr>
          </a:lstStyle>
          <a:p>
            <a:pPr lvl="0">
              <a:defRPr sz="1800"/>
            </a:pPr>
            <a:r>
              <a:rPr sz="6600"/>
              <a:t>I have two U.S. coins that add up to fifty-five cents. One is not a nickel. What coins are they?</a:t>
            </a:r>
          </a:p>
        </p:txBody>
      </p:sp>
    </p:spTree>
  </p:cSld>
  <p:clrMapOvr>
    <a:masterClrMapping/>
  </p:clrMapOvr>
  <p:transitio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nvSpPr>
        <p:spPr>
          <a:xfrm>
            <a:off x="685800" y="1041400"/>
            <a:ext cx="7772400" cy="2491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5400"/>
            </a:lvl1pPr>
          </a:lstStyle>
          <a:p>
            <a:pPr lvl="0">
              <a:defRPr sz="1800"/>
            </a:pPr>
            <a:r>
              <a:rPr sz="5400"/>
              <a:t>A nickel and a half dollar. Only one is not a nickel.</a:t>
            </a:r>
          </a:p>
        </p:txBody>
      </p:sp>
      <p:pic>
        <p:nvPicPr>
          <p:cNvPr id="186" name="dglxasset[1].jpg" descr="C:\Users\strunci\AppData\Local\Microsoft\Windows\Temporary Internet Files\Content.IE5\TN7HV1OP\dglxasset[1].jpg"/>
          <p:cNvPicPr/>
          <p:nvPr/>
        </p:nvPicPr>
        <p:blipFill>
          <a:blip r:embed="rId2">
            <a:extLst/>
          </a:blip>
          <a:stretch>
            <a:fillRect/>
          </a:stretch>
        </p:blipFill>
        <p:spPr>
          <a:xfrm>
            <a:off x="1143000" y="2706687"/>
            <a:ext cx="6172200" cy="4151313"/>
          </a:xfrm>
          <a:prstGeom prst="rect">
            <a:avLst/>
          </a:prstGeom>
          <a:ln w="12700">
            <a:miter lim="400000"/>
          </a:ln>
        </p:spPr>
      </p:pic>
    </p:spTree>
  </p:cSld>
  <p:clrMapOvr>
    <a:masterClrMapping/>
  </p:clrMapOvr>
  <p:transitio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8" name="image.png"/>
          <p:cNvPicPr/>
          <p:nvPr/>
        </p:nvPicPr>
        <p:blipFill>
          <a:blip r:embed="rId2">
            <a:extLst/>
          </a:blip>
          <a:stretch>
            <a:fillRect/>
          </a:stretch>
        </p:blipFill>
        <p:spPr>
          <a:xfrm>
            <a:off x="1657350" y="1295400"/>
            <a:ext cx="5829300" cy="4267200"/>
          </a:xfrm>
          <a:prstGeom prst="rect">
            <a:avLst/>
          </a:prstGeom>
          <a:ln w="12700">
            <a:miter lim="400000"/>
          </a:ln>
        </p:spPr>
      </p:pic>
    </p:spTree>
  </p:cSld>
  <p:clrMapOvr>
    <a:masterClrMapping/>
  </p:clrMapOvr>
  <p:transitio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nvSpPr>
        <p:spPr>
          <a:xfrm>
            <a:off x="304800" y="152400"/>
            <a:ext cx="8534400" cy="6657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lvl1pPr>
          </a:lstStyle>
          <a:p>
            <a:pPr lvl="0">
              <a:defRPr sz="1800"/>
            </a:pPr>
            <a:r>
              <a:rPr sz="4000"/>
              <a:t>You are a bus driver. At the first stop of the day, eight people get on board. At the second stop, four get off, and eleven get on. At the third stop, two get off, and six get on. At the fourth stop, thirteen get off, and one gets on. At the fifth stop, five get off, and three get on. At the sixth stop, three get off, and two get on. What color are the bus driver's eyes?</a:t>
            </a:r>
          </a:p>
        </p:txBody>
      </p:sp>
    </p:spTree>
  </p:cSld>
  <p:clrMapOvr>
    <a:masterClrMapping/>
  </p:clrMapOvr>
  <p:transitio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2" name="MP900422812[1].jpg" descr="C:\Users\strunci\AppData\Local\Microsoft\Windows\Temporary Internet Files\Content.IE5\TN7HV1OP\MP900422812[1].jpg"/>
          <p:cNvPicPr/>
          <p:nvPr/>
        </p:nvPicPr>
        <p:blipFill>
          <a:blip r:embed="rId2">
            <a:extLst/>
          </a:blip>
          <a:stretch>
            <a:fillRect/>
          </a:stretch>
        </p:blipFill>
        <p:spPr>
          <a:xfrm>
            <a:off x="-2438400" y="-1276350"/>
            <a:ext cx="12192000" cy="8134350"/>
          </a:xfrm>
          <a:prstGeom prst="rect">
            <a:avLst/>
          </a:prstGeom>
          <a:ln w="12700">
            <a:miter lim="400000"/>
          </a:ln>
        </p:spPr>
      </p:pic>
      <p:sp>
        <p:nvSpPr>
          <p:cNvPr id="193" name="Shape 193"/>
          <p:cNvSpPr/>
          <p:nvPr/>
        </p:nvSpPr>
        <p:spPr>
          <a:xfrm rot="196646">
            <a:off x="-403577" y="3323806"/>
            <a:ext cx="9696451"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solidFill>
                  <a:srgbClr val="FFFFFF"/>
                </a:solidFill>
              </a:defRPr>
            </a:lvl1pPr>
          </a:lstStyle>
          <a:p>
            <a:pPr lvl="0">
              <a:defRPr sz="1800">
                <a:solidFill>
                  <a:srgbClr val="000000"/>
                </a:solidFill>
              </a:defRPr>
            </a:pPr>
            <a:r>
              <a:rPr sz="3600">
                <a:solidFill>
                  <a:srgbClr val="FFFFFF"/>
                </a:solidFill>
              </a:rPr>
              <a:t>Whatever color yours are. You're the bus driver</a:t>
            </a:r>
          </a:p>
        </p:txBody>
      </p:sp>
    </p:spTree>
  </p:cSld>
  <p:clrMapOvr>
    <a:masterClrMapping/>
  </p:clrMapOvr>
  <p:transitio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5" name="image.jpg"/>
          <p:cNvPicPr/>
          <p:nvPr/>
        </p:nvPicPr>
        <p:blipFill>
          <a:blip r:embed="rId2">
            <a:extLst/>
          </a:blip>
          <a:stretch>
            <a:fillRect/>
          </a:stretch>
        </p:blipFill>
        <p:spPr>
          <a:xfrm>
            <a:off x="76200" y="26987"/>
            <a:ext cx="9067800" cy="6831013"/>
          </a:xfrm>
          <a:prstGeom prst="rect">
            <a:avLst/>
          </a:prstGeom>
          <a:ln w="12700">
            <a:miter lim="400000"/>
          </a:ln>
        </p:spPr>
      </p:pic>
    </p:spTree>
  </p:cSld>
  <p:clrMapOvr>
    <a:masterClrMapping/>
  </p:clrMapOvr>
  <p:transitio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7" name="MP900437358[1].jpg" descr="C:\Users\strunci\AppData\Local\Microsoft\Windows\Temporary Internet Files\Content.IE5\25S88RXX\MP900437358[1].jpg"/>
          <p:cNvPicPr/>
          <p:nvPr/>
        </p:nvPicPr>
        <p:blipFill>
          <a:blip r:embed="rId3">
            <a:extLst/>
          </a:blip>
          <a:stretch>
            <a:fillRect/>
          </a:stretch>
        </p:blipFill>
        <p:spPr>
          <a:xfrm>
            <a:off x="0" y="-381000"/>
            <a:ext cx="9372600" cy="7467600"/>
          </a:xfrm>
          <a:prstGeom prst="rect">
            <a:avLst/>
          </a:prstGeom>
          <a:ln w="12700">
            <a:miter lim="400000"/>
          </a:ln>
        </p:spPr>
      </p:pic>
      <p:sp>
        <p:nvSpPr>
          <p:cNvPr id="198" name="Shape 198"/>
          <p:cNvSpPr/>
          <p:nvPr/>
        </p:nvSpPr>
        <p:spPr>
          <a:xfrm>
            <a:off x="457200" y="0"/>
            <a:ext cx="8382000" cy="291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3200">
                <a:solidFill>
                  <a:srgbClr val="EEECE1"/>
                </a:solidFill>
              </a:rPr>
              <a:t> </a:t>
            </a:r>
            <a:r>
              <a:rPr b="1" sz="3200">
                <a:solidFill>
                  <a:srgbClr val="FFFFFF"/>
                </a:solidFill>
                <a:effectLst>
                  <a:outerShdw sx="100000" sy="100000" kx="0" ky="0" algn="b" rotWithShape="0" blurRad="12700" dist="25400" dir="2700000">
                    <a:srgbClr val="DDDDDD"/>
                  </a:outerShdw>
                </a:effectLst>
              </a:rPr>
              <a:t>It is greater than God and more evil than the devil</a:t>
            </a:r>
            <a:endParaRPr b="1" sz="3200">
              <a:solidFill>
                <a:srgbClr val="FFFFFF"/>
              </a:solidFill>
              <a:effectLst>
                <a:outerShdw sx="100000" sy="100000" kx="0" ky="0" algn="b" rotWithShape="0" blurRad="12700" dist="25400" dir="2700000">
                  <a:srgbClr val="DDDDDD"/>
                </a:outerShdw>
              </a:effectLst>
            </a:endParaRPr>
          </a:p>
          <a:p>
            <a:pPr lvl="0"/>
            <a:r>
              <a:rPr b="1" sz="3200">
                <a:solidFill>
                  <a:srgbClr val="FFFFFF"/>
                </a:solidFill>
                <a:effectLst>
                  <a:outerShdw sx="100000" sy="100000" kx="0" ky="0" algn="b" rotWithShape="0" blurRad="12700" dist="25400" dir="2700000">
                    <a:srgbClr val="DDDDDD"/>
                  </a:outerShdw>
                </a:effectLst>
              </a:rPr>
              <a:t>   The rich need it </a:t>
            </a:r>
            <a:br>
              <a:rPr b="1" sz="3200">
                <a:solidFill>
                  <a:srgbClr val="FFFFFF"/>
                </a:solidFill>
                <a:effectLst>
                  <a:outerShdw sx="100000" sy="100000" kx="0" ky="0" algn="b" rotWithShape="0" blurRad="12700" dist="25400" dir="2700000">
                    <a:srgbClr val="DDDDDD"/>
                  </a:outerShdw>
                </a:effectLst>
              </a:rPr>
            </a:br>
            <a:r>
              <a:rPr b="1" sz="3200">
                <a:solidFill>
                  <a:srgbClr val="FFFFFF"/>
                </a:solidFill>
                <a:effectLst>
                  <a:outerShdw sx="100000" sy="100000" kx="0" ky="0" algn="b" rotWithShape="0" blurRad="12700" dist="25400" dir="2700000">
                    <a:srgbClr val="DDDDDD"/>
                  </a:outerShdw>
                </a:effectLst>
              </a:rPr>
              <a:t>The poor have it </a:t>
            </a:r>
            <a:br>
              <a:rPr b="1" sz="3200">
                <a:solidFill>
                  <a:srgbClr val="FFFFFF"/>
                </a:solidFill>
                <a:effectLst>
                  <a:outerShdw sx="100000" sy="100000" kx="0" ky="0" algn="b" rotWithShape="0" blurRad="12700" dist="25400" dir="2700000">
                    <a:srgbClr val="DDDDDD"/>
                  </a:outerShdw>
                </a:effectLst>
              </a:rPr>
            </a:br>
            <a:r>
              <a:rPr b="1" sz="3200">
                <a:solidFill>
                  <a:srgbClr val="FFFFFF"/>
                </a:solidFill>
                <a:effectLst>
                  <a:outerShdw sx="100000" sy="100000" kx="0" ky="0" algn="b" rotWithShape="0" blurRad="12700" dist="25400" dir="2700000">
                    <a:srgbClr val="DDDDDD"/>
                  </a:outerShdw>
                </a:effectLst>
              </a:rPr>
              <a:t>If you eat it, you will die </a:t>
            </a:r>
            <a:br>
              <a:rPr b="1" sz="3200">
                <a:solidFill>
                  <a:srgbClr val="FFFFFF"/>
                </a:solidFill>
                <a:effectLst>
                  <a:outerShdw sx="100000" sy="100000" kx="0" ky="0" algn="b" rotWithShape="0" blurRad="12700" dist="25400" dir="2700000">
                    <a:srgbClr val="DDDDDD"/>
                  </a:outerShdw>
                </a:effectLst>
              </a:rPr>
            </a:br>
            <a:r>
              <a:rPr b="1" sz="3200">
                <a:solidFill>
                  <a:srgbClr val="FFFFFF"/>
                </a:solidFill>
                <a:effectLst>
                  <a:outerShdw sx="100000" sy="100000" kx="0" ky="0" algn="b" rotWithShape="0" blurRad="12700" dist="25400" dir="2700000">
                    <a:srgbClr val="DDDDDD"/>
                  </a:outerShdw>
                </a:effectLst>
              </a:rPr>
              <a:t>Who am I ?</a:t>
            </a:r>
          </a:p>
        </p:txBody>
      </p:sp>
      <p:sp>
        <p:nvSpPr>
          <p:cNvPr id="199" name="Shape 199"/>
          <p:cNvSpPr/>
          <p:nvPr/>
        </p:nvSpPr>
        <p:spPr>
          <a:xfrm>
            <a:off x="7086600" y="5334000"/>
            <a:ext cx="16002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0000"/>
                </a:solidFill>
                <a:latin typeface="Arial"/>
                <a:ea typeface="Arial"/>
                <a:cs typeface="Arial"/>
                <a:sym typeface="Arial"/>
              </a:defRPr>
            </a:lvl1pPr>
          </a:lstStyle>
          <a:p>
            <a:pPr lvl="0">
              <a:defRPr>
                <a:solidFill>
                  <a:srgbClr val="000000"/>
                </a:solidFill>
              </a:defRPr>
            </a:pPr>
            <a:r>
              <a:rPr>
                <a:solidFill>
                  <a:srgbClr val="FF0000"/>
                </a:solidFill>
              </a:rPr>
              <a:t>nothing</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198">
                                            <p:bg/>
                                          </p:spTgt>
                                        </p:tgtEl>
                                        <p:attrNameLst>
                                          <p:attrName>style.visibility</p:attrName>
                                        </p:attrNameLst>
                                      </p:cBhvr>
                                      <p:to>
                                        <p:strVal val="visible"/>
                                      </p:to>
                                    </p:set>
                                    <p:anim calcmode="lin" valueType="num">
                                      <p:cBhvr>
                                        <p:cTn id="7" dur="500" fill="hold"/>
                                        <p:tgtEl>
                                          <p:spTgt spid="198">
                                            <p:bg/>
                                          </p:spTgt>
                                        </p:tgtEl>
                                        <p:attrNameLst>
                                          <p:attrName>ppt_w</p:attrName>
                                        </p:attrNameLst>
                                      </p:cBhvr>
                                      <p:tavLst>
                                        <p:tav tm="0">
                                          <p:val>
                                            <p:fltVal val="0"/>
                                          </p:val>
                                        </p:tav>
                                        <p:tav tm="100000">
                                          <p:val>
                                            <p:strVal val="#ppt_w"/>
                                          </p:val>
                                        </p:tav>
                                      </p:tavLst>
                                    </p:anim>
                                    <p:anim calcmode="lin" valueType="num">
                                      <p:cBhvr>
                                        <p:cTn id="8" dur="500" fill="hold"/>
                                        <p:tgtEl>
                                          <p:spTgt spid="198">
                                            <p:bg/>
                                          </p:spTgt>
                                        </p:tgtEl>
                                        <p:attrNameLst>
                                          <p:attrName>ppt_h</p:attrName>
                                        </p:attrNameLst>
                                      </p:cBhvr>
                                      <p:tavLst>
                                        <p:tav tm="0">
                                          <p:val>
                                            <p:fltVal val="0"/>
                                          </p:val>
                                        </p:tav>
                                        <p:tav tm="100000">
                                          <p:val>
                                            <p:strVal val="#ppt_h"/>
                                          </p:val>
                                        </p:tav>
                                      </p:tavLst>
                                    </p:anim>
                                  </p:childTnLst>
                                </p:cTn>
                              </p:par>
                              <p:par>
                                <p:cTn id="9" presetClass="entr" presetSubtype="32" presetID="23" grpId="1" fill="hold">
                                  <p:stCondLst>
                                    <p:cond delay="0"/>
                                  </p:stCondLst>
                                  <p:iterate type="el" backwards="0">
                                    <p:tmAbs val="0"/>
                                  </p:iterate>
                                  <p:childTnLst>
                                    <p:set>
                                      <p:cBhvr>
                                        <p:cTn id="10" fill="hold"/>
                                        <p:tgtEl>
                                          <p:spTgt spid="198">
                                            <p:txEl>
                                              <p:pRg st="0" end="0"/>
                                            </p:txEl>
                                          </p:spTgt>
                                        </p:tgtEl>
                                        <p:attrNameLst>
                                          <p:attrName>style.visibility</p:attrName>
                                        </p:attrNameLst>
                                      </p:cBhvr>
                                      <p:to>
                                        <p:strVal val="visible"/>
                                      </p:to>
                                    </p:set>
                                    <p:anim calcmode="lin" valueType="num">
                                      <p:cBhvr>
                                        <p:cTn id="11" dur="500" fill="hold"/>
                                        <p:tgtEl>
                                          <p:spTgt spid="19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9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32" presetID="23" grpId="1" fill="hold">
                                  <p:stCondLst>
                                    <p:cond delay="0"/>
                                  </p:stCondLst>
                                  <p:iterate type="el" backwards="0">
                                    <p:tmAbs val="0"/>
                                  </p:iterate>
                                  <p:childTnLst>
                                    <p:set>
                                      <p:cBhvr>
                                        <p:cTn id="16" fill="hold"/>
                                        <p:tgtEl>
                                          <p:spTgt spid="198">
                                            <p:txEl>
                                              <p:pRg st="1" end="1"/>
                                            </p:txEl>
                                          </p:spTgt>
                                        </p:tgtEl>
                                        <p:attrNameLst>
                                          <p:attrName>style.visibility</p:attrName>
                                        </p:attrNameLst>
                                      </p:cBhvr>
                                      <p:to>
                                        <p:strVal val="visible"/>
                                      </p:to>
                                    </p:set>
                                    <p:anim calcmode="lin" valueType="num">
                                      <p:cBhvr>
                                        <p:cTn id="17" dur="500" fill="hold"/>
                                        <p:tgtEl>
                                          <p:spTgt spid="19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9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32" presetID="23" grpId="2" fill="hold">
                                  <p:stCondLst>
                                    <p:cond delay="0"/>
                                  </p:stCondLst>
                                  <p:iterate type="el" backwards="0">
                                    <p:tmAbs val="0"/>
                                  </p:iterate>
                                  <p:childTnLst>
                                    <p:set>
                                      <p:cBhvr>
                                        <p:cTn id="22" fill="hold"/>
                                        <p:tgtEl>
                                          <p:spTgt spid="199"/>
                                        </p:tgtEl>
                                        <p:attrNameLst>
                                          <p:attrName>style.visibility</p:attrName>
                                        </p:attrNameLst>
                                      </p:cBhvr>
                                      <p:to>
                                        <p:strVal val="visible"/>
                                      </p:to>
                                    </p:set>
                                    <p:anim calcmode="lin" valueType="num">
                                      <p:cBhvr>
                                        <p:cTn id="23" dur="500" fill="hold"/>
                                        <p:tgtEl>
                                          <p:spTgt spid="199"/>
                                        </p:tgtEl>
                                        <p:attrNameLst>
                                          <p:attrName>ppt_w</p:attrName>
                                        </p:attrNameLst>
                                      </p:cBhvr>
                                      <p:tavLst>
                                        <p:tav tm="0">
                                          <p:val>
                                            <p:fltVal val="0"/>
                                          </p:val>
                                        </p:tav>
                                        <p:tav tm="100000">
                                          <p:val>
                                            <p:strVal val="#ppt_w"/>
                                          </p:val>
                                        </p:tav>
                                      </p:tavLst>
                                    </p:anim>
                                    <p:anim calcmode="lin" valueType="num">
                                      <p:cBhvr>
                                        <p:cTn id="24" dur="500" fill="hold"/>
                                        <p:tgtEl>
                                          <p:spTgt spid="1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8" grpId="1"/>
      <p:bldP build="whole" bldLvl="1" animBg="1" rev="0" advAuto="0" spid="199" grpId="2"/>
    </p:bldLst>
  </p:timing>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3" name="image.jpg"/>
          <p:cNvPicPr/>
          <p:nvPr/>
        </p:nvPicPr>
        <p:blipFill>
          <a:blip r:embed="rId2">
            <a:extLst/>
          </a:blip>
          <a:stretch>
            <a:fillRect/>
          </a:stretch>
        </p:blipFill>
        <p:spPr>
          <a:xfrm>
            <a:off x="-152400" y="-95250"/>
            <a:ext cx="9448800" cy="7029450"/>
          </a:xfrm>
          <a:prstGeom prst="rect">
            <a:avLst/>
          </a:prstGeom>
          <a:ln w="12700">
            <a:miter lim="400000"/>
          </a:ln>
        </p:spPr>
      </p:pic>
    </p:spTree>
  </p:cSld>
  <p:clrMapOvr>
    <a:masterClrMapping/>
  </p:clrMapOvr>
  <p:transitio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idx="4294967295"/>
          </p:nvPr>
        </p:nvSpPr>
        <p:spPr>
          <a:xfrm>
            <a:off x="685800" y="2130425"/>
            <a:ext cx="7772400" cy="14700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t>Person Through Card</a:t>
            </a:r>
          </a:p>
        </p:txBody>
      </p:sp>
      <p:sp>
        <p:nvSpPr>
          <p:cNvPr id="206" name="Shape 206"/>
          <p:cNvSpPr/>
          <p:nvPr>
            <p:ph type="body" idx="4294967295"/>
          </p:nvPr>
        </p:nvSpPr>
        <p:spPr>
          <a:xfrm>
            <a:off x="1371600" y="3886200"/>
            <a:ext cx="6400800" cy="1752600"/>
          </a:xfrm>
          <a:prstGeom prst="rect">
            <a:avLst/>
          </a:prstGeom>
          <a:ln w="12700">
            <a:miter lim="400000"/>
          </a:ln>
        </p:spPr>
        <p:txBody>
          <a:bodyPr lIns="0" tIns="0" rIns="0" bIns="0">
            <a:normAutofit fontScale="100000" lnSpcReduction="0"/>
          </a:bodyPr>
          <a:lstStyle/>
          <a:p>
            <a:pPr lvl="0" marL="0" indent="0" algn="ctr">
              <a:buSzTx/>
              <a:buNone/>
              <a:defRPr>
                <a:solidFill>
                  <a:srgbClr val="898989"/>
                </a:solidFill>
              </a:defRPr>
            </a:pPr>
          </a:p>
        </p:txBody>
      </p:sp>
      <p:pic>
        <p:nvPicPr>
          <p:cNvPr id="207" name="image.png"/>
          <p:cNvPicPr/>
          <p:nvPr/>
        </p:nvPicPr>
        <p:blipFill>
          <a:blip r:embed="rId2">
            <a:extLst/>
          </a:blip>
          <a:stretch>
            <a:fillRect/>
          </a:stretch>
        </p:blipFill>
        <p:spPr>
          <a:xfrm>
            <a:off x="1676400" y="3333750"/>
            <a:ext cx="5486400" cy="2838450"/>
          </a:xfrm>
          <a:prstGeom prst="rect">
            <a:avLst/>
          </a:prstGeom>
          <a:ln w="12700">
            <a:miter lim="400000"/>
          </a:ln>
        </p:spPr>
      </p:pic>
      <p:pic>
        <p:nvPicPr>
          <p:cNvPr id="208" name="image.png"/>
          <p:cNvPicPr/>
          <p:nvPr/>
        </p:nvPicPr>
        <p:blipFill>
          <a:blip r:embed="rId3">
            <a:extLst/>
          </a:blip>
          <a:stretch>
            <a:fillRect/>
          </a:stretch>
        </p:blipFill>
        <p:spPr>
          <a:xfrm>
            <a:off x="4648200" y="304800"/>
            <a:ext cx="3505200" cy="2286000"/>
          </a:xfrm>
          <a:prstGeom prst="rect">
            <a:avLst/>
          </a:prstGeom>
          <a:ln w="12700">
            <a:miter lim="400000"/>
          </a:ln>
        </p:spPr>
      </p:pic>
    </p:spTree>
  </p:cSld>
  <p:clrMapOvr>
    <a:masterClrMapping/>
  </p:clrMapOvr>
  <p:transition spd="med" advClick="1"/>
</p:sld>
</file>

<file path=ppt/slides/slide6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10" name="Shape 210"/>
          <p:cNvSpPr/>
          <p:nvPr/>
        </p:nvSpPr>
        <p:spPr>
          <a:xfrm>
            <a:off x="228600" y="76200"/>
            <a:ext cx="8686800" cy="6492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4800"/>
              <a:t>Instruction to group:</a:t>
            </a:r>
            <a:r>
              <a:rPr sz="4800"/>
              <a:t> You have five minutes to devise a way of cutting the index card so that it creates a ring - </a:t>
            </a:r>
            <a:r>
              <a:rPr b="1" sz="4800"/>
              <a:t>without any breaks or joins</a:t>
            </a:r>
            <a:r>
              <a:rPr sz="4800"/>
              <a:t> - large enough to fit over both people, and then to step through the ring (in your pair/three/as a group).</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 name="Shape 26"/>
          <p:cNvSpPr/>
          <p:nvPr/>
        </p:nvSpPr>
        <p:spPr>
          <a:xfrm>
            <a:off x="-1" y="0"/>
            <a:ext cx="9144002" cy="578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800"/>
              <a:t>A Short Neurological Test </a:t>
            </a:r>
            <a:br>
              <a:rPr sz="2800"/>
            </a:br>
            <a:r>
              <a:rPr b="1" sz="2800"/>
              <a:t>1- Find the C below.</a:t>
            </a:r>
            <a:br>
              <a:rPr b="1" sz="2800"/>
            </a:br>
            <a:br>
              <a:rPr b="1" sz="2800"/>
            </a:br>
            <a:r>
              <a:rPr sz="2800"/>
              <a:t>OOOOOOOOOOOOOOOOOOOOOOOOOOOOOOO</a:t>
            </a:r>
            <a:br>
              <a:rPr sz="2800"/>
            </a:br>
            <a:r>
              <a:rPr sz="2800"/>
              <a:t>OOOOOOOOOOOOOOOOOOOOOOOOOOOOOOO</a:t>
            </a:r>
            <a:br>
              <a:rPr sz="2800"/>
            </a:br>
            <a:r>
              <a:rPr sz="2800"/>
              <a:t>OOOOOOOOOOOOOOOOOOOOOOOOOOOOOOO</a:t>
            </a:r>
            <a:br>
              <a:rPr sz="2800"/>
            </a:br>
            <a:r>
              <a:rPr sz="2800"/>
              <a:t>OOOOOOOOOOOOOOOOOOOOOOOOOOOOOOO</a:t>
            </a:r>
            <a:br>
              <a:rPr sz="2800"/>
            </a:br>
            <a:r>
              <a:rPr sz="2800"/>
              <a:t>OOOOOOOOOOOOOOOOOOOOOOOOOOOOOOO</a:t>
            </a:r>
            <a:br>
              <a:rPr sz="2800"/>
            </a:br>
            <a:r>
              <a:rPr sz="2800"/>
              <a:t>OOOOOOOOOOOOOOOOOOOOOOOOOOOOOOO</a:t>
            </a:r>
            <a:br>
              <a:rPr sz="2800"/>
            </a:br>
            <a:r>
              <a:rPr sz="2800"/>
              <a:t>OOOOOOOOOOOOOOOOOOOCOOOOOOOOOOO</a:t>
            </a:r>
            <a:br>
              <a:rPr sz="2800"/>
            </a:br>
            <a:r>
              <a:rPr sz="2800"/>
              <a:t>OOOOOOOOOOOOOOOOOOOOOOOOOOOOOOO</a:t>
            </a:r>
            <a:br>
              <a:rPr sz="2800"/>
            </a:br>
            <a:r>
              <a:rPr sz="2800"/>
              <a:t>OOOOOOOOOOOOOOOOOOOOOOOOOOOOOOO</a:t>
            </a:r>
            <a:br>
              <a:rPr sz="2800"/>
            </a:br>
            <a:r>
              <a:rPr sz="2800"/>
              <a:t>OOOOOOOOOOOOOOOOOOOOOOOOOOOOOOO</a:t>
            </a:r>
            <a:br>
              <a:rPr sz="2800"/>
            </a:br>
            <a:r>
              <a:rPr sz="2800"/>
              <a:t>OOOOOOOOOOOOOOOOOOOOOOOOOOOOOOO</a:t>
            </a:r>
          </a:p>
        </p:txBody>
      </p:sp>
    </p:spTree>
  </p:cSld>
  <p:clrMapOvr>
    <a:masterClrMapping/>
  </p:clrMapOvr>
  <p:transition spd="med" advClick="1"/>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nvSpPr>
        <p:spPr>
          <a:xfrm>
            <a:off x="228600" y="76200"/>
            <a:ext cx="8686800" cy="6492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4800"/>
              <a:t>Instruction to group:</a:t>
            </a:r>
            <a:r>
              <a:rPr sz="4800"/>
              <a:t> You have five minutes to devise a way of cutting the sheet of paper so that it creates a ring - </a:t>
            </a:r>
            <a:r>
              <a:rPr b="1" sz="4800"/>
              <a:t>without any breaks or joins</a:t>
            </a:r>
            <a:r>
              <a:rPr sz="4800"/>
              <a:t> - large enough to fit over both people, and then to step through the ring (in your pair/three/as a group).</a:t>
            </a:r>
          </a:p>
        </p:txBody>
      </p:sp>
    </p:spTree>
  </p:cSld>
  <p:clrMapOvr>
    <a:masterClrMapping/>
  </p:clrMapOvr>
  <p:transition spd="med" advClick="1"/>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4" name="image.png"/>
          <p:cNvPicPr/>
          <p:nvPr/>
        </p:nvPicPr>
        <p:blipFill>
          <a:blip r:embed="rId2">
            <a:extLst/>
          </a:blip>
          <a:stretch>
            <a:fillRect/>
          </a:stretch>
        </p:blipFill>
        <p:spPr>
          <a:xfrm>
            <a:off x="0" y="47625"/>
            <a:ext cx="8991600" cy="6762750"/>
          </a:xfrm>
          <a:prstGeom prst="rect">
            <a:avLst/>
          </a:prstGeom>
          <a:ln w="12700">
            <a:miter lim="400000"/>
          </a:ln>
        </p:spPr>
      </p:pic>
    </p:spTree>
  </p:cSld>
  <p:clrMapOvr>
    <a:masterClrMapping/>
  </p:clrMapOvr>
  <p:transition spd="med" advClick="1"/>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6" name="image.png"/>
          <p:cNvPicPr/>
          <p:nvPr/>
        </p:nvPicPr>
        <p:blipFill>
          <a:blip r:embed="rId2">
            <a:extLst/>
          </a:blip>
          <a:stretch>
            <a:fillRect/>
          </a:stretch>
        </p:blipFill>
        <p:spPr>
          <a:xfrm>
            <a:off x="381000" y="304800"/>
            <a:ext cx="8458200" cy="6172200"/>
          </a:xfrm>
          <a:prstGeom prst="rect">
            <a:avLst/>
          </a:prstGeom>
          <a:ln w="12700">
            <a:miter lim="400000"/>
          </a:ln>
        </p:spPr>
      </p:pic>
    </p:spTree>
  </p:cSld>
  <p:clrMapOvr>
    <a:masterClrMapping/>
  </p:clrMapOvr>
  <p:transition spd="med" advClick="1"/>
</p:sld>
</file>

<file path=ppt/slides/slide7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18" name="Shape 218"/>
          <p:cNvSpPr/>
          <p:nvPr/>
        </p:nvSpPr>
        <p:spPr>
          <a:xfrm>
            <a:off x="152400" y="228600"/>
            <a:ext cx="8610600" cy="6670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vl1pPr>
          </a:lstStyle>
          <a:p>
            <a:pPr lvl="0">
              <a:defRPr sz="1800"/>
            </a:pPr>
            <a:r>
              <a:rPr sz="3200"/>
              <a:t>Biology and zoology are considered by many to be rich sources of analogies from which significant inventions can be derived. One of the most celebrated cases is the invention of the telephone. As Alexander Graham Bell wrote: "It struck me that the bones of the human ear were very massive as compared with the delicate thin membrane that operated them; and the thought occurred to me that if a membrane so delicate could move bones so relatively massive, why should not a thicker and stouter piece of membrane move a piece of steel." Thus was the telephone conceived.</a:t>
            </a:r>
          </a:p>
        </p:txBody>
      </p:sp>
    </p:spTree>
  </p:cSld>
  <p:clrMapOvr>
    <a:masterClrMapping/>
  </p:clrMapOvr>
  <p:transition spd="med" advClick="1"/>
</p:sld>
</file>

<file path=ppt/slides/slide7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graphicFrame>
        <p:nvGraphicFramePr>
          <p:cNvPr id="220" name="Table 220"/>
          <p:cNvGraphicFramePr/>
          <p:nvPr/>
        </p:nvGraphicFramePr>
        <p:xfrm>
          <a:off x="457200" y="304800"/>
          <a:ext cx="8534400" cy="632936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460750"/>
                <a:gridCol w="2352675"/>
                <a:gridCol w="309562"/>
                <a:gridCol w="2101850"/>
                <a:gridCol w="309562"/>
              </a:tblGrid>
              <a:tr h="198437">
                <a:tc gridSpan="5">
                  <a:txBody>
                    <a:bodyPr/>
                    <a:lstStyle/>
                    <a:p>
                      <a:pPr lvl="0" algn="l">
                        <a:defRPr b="0" i="0" sz="1800"/>
                      </a:pPr>
                      <a:r>
                        <a:rPr sz="1000"/>
                        <a:t/>
                      </a:r>
                    </a:p>
                  </a:txBody>
                  <a:tcPr marL="0" marR="0" marT="0" marB="0" anchor="t" anchorCtr="0" horzOverflow="overflow">
                    <a:lnL w="12700">
                      <a:miter lim="400000"/>
                    </a:lnL>
                    <a:lnR w="12700">
                      <a:miter lim="400000"/>
                    </a:lnR>
                    <a:lnT w="12700">
                      <a:miter lim="400000"/>
                    </a:lnT>
                    <a:lnB w="12700">
                      <a:miter lim="400000"/>
                    </a:lnB>
                    <a:solidFill>
                      <a:srgbClr val="FFFFFF"/>
                    </a:solidFill>
                  </a:tcPr>
                </a:tc>
                <a:tc hMerge="1">
                  <a:tcPr/>
                </a:tc>
                <a:tc hMerge="1">
                  <a:tcPr/>
                </a:tc>
                <a:tc hMerge="1">
                  <a:tcPr/>
                </a:tc>
                <a:tc hMerge="1">
                  <a:tcPr/>
                </a:tc>
              </a:tr>
              <a:tr h="1747837">
                <a:tc>
                  <a:txBody>
                    <a:bodyPr/>
                    <a:lstStyle/>
                    <a:p>
                      <a:pPr lvl="0" algn="l">
                        <a:defRPr b="0" i="0" sz="1800"/>
                      </a:pPr>
                      <a:r>
                        <a:rPr>
                          <a:latin typeface="Futura, Verdana, Arial, Helveti"/>
                          <a:ea typeface="Futura, Verdana, Arial, Helveti"/>
                          <a:cs typeface="Futura, Verdana, Arial, Helveti"/>
                          <a:sym typeface="Futura, Verdana, Arial, Helveti"/>
                        </a:rPr>
                        <a:t>Here is a list of animals and the inventions they exemplify. Try matching the animal with the invention. </a:t>
                      </a:r>
                      <a:br>
                        <a:rPr>
                          <a:latin typeface="Futura, Verdana, Arial, Helveti"/>
                          <a:ea typeface="Futura, Verdana, Arial, Helveti"/>
                          <a:cs typeface="Futura, Verdana, Arial, Helveti"/>
                          <a:sym typeface="Futura, Verdana, Arial, Helveti"/>
                        </a:rPr>
                      </a:b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t/>
                      </a:r>
                    </a:p>
                  </a:txBody>
                  <a:tcPr marL="26011" marR="26011" marT="26011" marB="26011" anchor="t" anchorCtr="0" horzOverflow="overflow">
                    <a:lnL w="12700">
                      <a:miter lim="400000"/>
                    </a:lnL>
                    <a:lnR w="12700">
                      <a:solidFill>
                        <a:srgbClr val="000000"/>
                      </a:solidFill>
                      <a:round/>
                    </a:lnR>
                    <a:lnT w="12700">
                      <a:miter lim="400000"/>
                    </a:lnT>
                    <a:lnB w="12700">
                      <a:solidFill>
                        <a:srgbClr val="000000"/>
                      </a:solidFill>
                      <a:round/>
                    </a:lnB>
                    <a:noFill/>
                  </a:tcPr>
                </a:tc>
                <a:tc>
                  <a:txBody>
                    <a:bodyPr/>
                    <a:lstStyle/>
                    <a:p>
                      <a:pPr lvl="0" algn="l">
                        <a:defRPr b="0" i="0" sz="1800"/>
                      </a:pPr>
                      <a:r>
                        <a:t/>
                      </a:r>
                    </a:p>
                  </a:txBody>
                  <a:tcPr marL="26011" marR="26011" marT="26011" marB="26011" anchor="t" anchorCtr="0" horzOverflow="overflow">
                    <a:lnL w="12700">
                      <a:solidFill>
                        <a:srgbClr val="000000"/>
                      </a:solidFill>
                      <a:round/>
                    </a:lnL>
                    <a:lnR w="12700">
                      <a:solidFill>
                        <a:srgbClr val="000000"/>
                      </a:solidFill>
                      <a:round/>
                    </a:lnR>
                    <a:lnT w="12700">
                      <a:miter lim="400000"/>
                    </a:lnT>
                    <a:lnB w="12700">
                      <a:solidFill>
                        <a:srgbClr val="000000"/>
                      </a:solidFill>
                      <a:round/>
                    </a:lnB>
                    <a:noFill/>
                  </a:tcPr>
                </a:tc>
                <a:tc>
                  <a:txBody>
                    <a:bodyPr/>
                    <a:lstStyle/>
                    <a:p>
                      <a:pPr lvl="0" algn="l">
                        <a:defRPr b="0" i="0" sz="1800"/>
                      </a:pPr>
                      <a:r>
                        <a:t/>
                      </a:r>
                    </a:p>
                  </a:txBody>
                  <a:tcPr marL="26011" marR="26011" marT="26011" marB="26011" anchor="t" anchorCtr="0" horzOverflow="overflow">
                    <a:lnL w="12700">
                      <a:solidFill>
                        <a:srgbClr val="000000"/>
                      </a:solidFill>
                      <a:round/>
                    </a:lnL>
                    <a:lnR w="12700">
                      <a:solidFill>
                        <a:srgbClr val="000000"/>
                      </a:solidFill>
                      <a:round/>
                    </a:lnR>
                    <a:lnT w="12700">
                      <a:miter lim="400000"/>
                    </a:lnT>
                    <a:lnB w="12700">
                      <a:solidFill>
                        <a:srgbClr val="000000"/>
                      </a:solidFill>
                      <a:round/>
                    </a:lnB>
                    <a:noFill/>
                  </a:tcPr>
                </a:tc>
                <a:tc>
                  <a:txBody>
                    <a:bodyPr/>
                    <a:lstStyle/>
                    <a:p>
                      <a:pPr lvl="0" algn="l">
                        <a:defRPr b="0" i="0" sz="1800"/>
                      </a:pPr>
                      <a:r>
                        <a:rPr sz="1000"/>
                        <a:t/>
                      </a:r>
                    </a:p>
                  </a:txBody>
                  <a:tcPr marL="26011" marR="26011" marT="26011" marB="26011" anchor="t" anchorCtr="0" horzOverflow="overflow">
                    <a:lnL w="12700">
                      <a:solidFill>
                        <a:srgbClr val="000000"/>
                      </a:solidFill>
                      <a:round/>
                    </a:lnL>
                    <a:lnR w="12700">
                      <a:solidFill>
                        <a:srgbClr val="000000"/>
                      </a:solidFill>
                      <a:round/>
                    </a:lnR>
                    <a:lnT w="12700">
                      <a:miter lim="400000"/>
                    </a:lnT>
                    <a:lnB w="12700">
                      <a:solidFill>
                        <a:srgbClr val="000000"/>
                      </a:solidFill>
                      <a:round/>
                    </a:lnB>
                    <a:noFill/>
                  </a:tcPr>
                </a:tc>
              </a:tr>
              <a:tr h="398462">
                <a:tc>
                  <a:txBody>
                    <a:bodyPr/>
                    <a:lstStyle/>
                    <a:p>
                      <a:pPr lvl="0" algn="l">
                        <a:defRPr b="0" i="0" sz="1800"/>
                      </a:pPr>
                      <a:r>
                        <a:rPr>
                          <a:latin typeface="Futura, Verdana, Arial, Helveti"/>
                          <a:ea typeface="Futura, Verdana, Arial, Helveti"/>
                          <a:cs typeface="Futura, Verdana, Arial, Helveti"/>
                          <a:sym typeface="Futura, Verdana, Arial, Helveti"/>
                        </a:rPr>
                        <a:t> 1.</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bat</a:t>
                      </a:r>
                    </a:p>
                  </a:txBody>
                  <a:tcPr marL="0" marR="0" marT="0" marB="0" anchor="t" anchorCtr="0" horzOverflow="overflow">
                    <a:lnL w="12700">
                      <a:miter lim="400000"/>
                    </a:lnL>
                    <a:lnR w="12700">
                      <a:miter lim="400000"/>
                    </a:lnR>
                    <a:lnT w="12700">
                      <a:solidFill>
                        <a:srgbClr val="000000"/>
                      </a:solidFill>
                      <a:round/>
                    </a:lnT>
                    <a:lnB w="12700">
                      <a:miter lim="400000"/>
                    </a:lnB>
                    <a:solidFill>
                      <a:srgbClr val="FFFFFF"/>
                    </a:solidFill>
                  </a:tcPr>
                </a:tc>
                <a:tc>
                  <a:txBody>
                    <a:bodyPr/>
                    <a:lstStyle/>
                    <a:p>
                      <a:pPr lvl="0" algn="l">
                        <a:defRPr b="0" i="0" sz="1800"/>
                      </a:pPr>
                      <a:r>
                        <a:t>(  )</a:t>
                      </a:r>
                    </a:p>
                  </a:txBody>
                  <a:tcPr marL="0" marR="0" marT="0" marB="0" anchor="t" anchorCtr="0" horzOverflow="overflow">
                    <a:lnL w="12700">
                      <a:miter lim="400000"/>
                    </a:lnL>
                    <a:lnR w="12700">
                      <a:miter lim="400000"/>
                    </a:lnR>
                    <a:lnT w="12700">
                      <a:solidFill>
                        <a:srgbClr val="000000"/>
                      </a:solidFill>
                      <a:round/>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parachute</a:t>
                      </a:r>
                    </a:p>
                  </a:txBody>
                  <a:tcPr marL="0" marR="0" marT="0" marB="0" anchor="t" anchorCtr="0" horzOverflow="overflow">
                    <a:lnL w="12700">
                      <a:miter lim="400000"/>
                    </a:lnL>
                    <a:lnR w="12700">
                      <a:miter lim="400000"/>
                    </a:lnR>
                    <a:lnT w="12700">
                      <a:solidFill>
                        <a:srgbClr val="000000"/>
                      </a:solidFill>
                      <a:round/>
                    </a:lnT>
                    <a:lnB w="12700">
                      <a:miter lim="400000"/>
                    </a:lnB>
                    <a:solidFill>
                      <a:srgbClr val="FFFFFF"/>
                    </a:solidFill>
                  </a:tcPr>
                </a:tc>
                <a:tc>
                  <a:txBody>
                    <a:bodyPr/>
                    <a:lstStyle/>
                    <a:p>
                      <a:pPr lvl="0" algn="l">
                        <a:defRPr b="0" i="0" sz="1800"/>
                      </a:pPr>
                      <a:r>
                        <a:rPr sz="1000"/>
                        <a:t/>
                      </a:r>
                    </a:p>
                  </a:txBody>
                  <a:tcPr marL="26011" marR="26011" marT="26011" marB="26011"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98462">
                <a:tc>
                  <a:txBody>
                    <a:bodyPr/>
                    <a:lstStyle/>
                    <a:p>
                      <a:pPr lvl="0" algn="l">
                        <a:defRPr b="0" i="0" sz="1800"/>
                      </a:pPr>
                      <a:r>
                        <a:rPr>
                          <a:latin typeface="Futura, Verdana, Arial, Helveti"/>
                          <a:ea typeface="Futura, Verdana, Arial, Helveti"/>
                          <a:cs typeface="Futura, Verdana, Arial, Helveti"/>
                          <a:sym typeface="Futura, Verdana, Arial, Helveti"/>
                        </a:rPr>
                        <a:t> 2.</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armadillo</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t>(  )</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snowshoes</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1000"/>
                        <a:t/>
                      </a:r>
                    </a:p>
                  </a:txBody>
                  <a:tcPr marL="26011" marR="26011" marT="26011" marB="26011"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98462">
                <a:tc>
                  <a:txBody>
                    <a:bodyPr/>
                    <a:lstStyle/>
                    <a:p>
                      <a:pPr lvl="0" algn="l">
                        <a:defRPr b="0" i="0" sz="1800"/>
                      </a:pPr>
                      <a:r>
                        <a:rPr>
                          <a:latin typeface="Futura, Verdana, Arial, Helveti"/>
                          <a:ea typeface="Futura, Verdana, Arial, Helveti"/>
                          <a:cs typeface="Futura, Verdana, Arial, Helveti"/>
                          <a:sym typeface="Futura, Verdana, Arial, Helveti"/>
                        </a:rPr>
                        <a:t> 3.</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chameleon</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t>(  )</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anesthetic</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1000"/>
                        <a:t/>
                      </a:r>
                    </a:p>
                  </a:txBody>
                  <a:tcPr marL="26011" marR="26011" marT="26011" marB="26011"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98462">
                <a:tc>
                  <a:txBody>
                    <a:bodyPr/>
                    <a:lstStyle/>
                    <a:p>
                      <a:pPr lvl="0" algn="l">
                        <a:defRPr b="0" i="0" sz="1800"/>
                      </a:pPr>
                      <a:r>
                        <a:rPr>
                          <a:latin typeface="Futura, Verdana, Arial, Helveti"/>
                          <a:ea typeface="Futura, Verdana, Arial, Helveti"/>
                          <a:cs typeface="Futura, Verdana, Arial, Helveti"/>
                          <a:sym typeface="Futura, Verdana, Arial, Helveti"/>
                        </a:rPr>
                        <a:t> 4.</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fish</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t>(  )</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helicopter</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1000"/>
                        <a:t/>
                      </a:r>
                    </a:p>
                  </a:txBody>
                  <a:tcPr marL="26011" marR="26011" marT="26011" marB="26011"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98462">
                <a:tc>
                  <a:txBody>
                    <a:bodyPr/>
                    <a:lstStyle/>
                    <a:p>
                      <a:pPr lvl="0" algn="l">
                        <a:defRPr b="0" i="0" sz="1800"/>
                      </a:pPr>
                      <a:r>
                        <a:rPr>
                          <a:latin typeface="Futura, Verdana, Arial, Helveti"/>
                          <a:ea typeface="Futura, Verdana, Arial, Helveti"/>
                          <a:cs typeface="Futura, Verdana, Arial, Helveti"/>
                          <a:sym typeface="Futura, Verdana, Arial, Helveti"/>
                        </a:rPr>
                        <a:t> 5.</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flying squirrel </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t>(  )</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suction cup</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1000"/>
                        <a:t/>
                      </a:r>
                    </a:p>
                  </a:txBody>
                  <a:tcPr marL="26011" marR="26011" marT="26011" marB="26011"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98462">
                <a:tc>
                  <a:txBody>
                    <a:bodyPr/>
                    <a:lstStyle/>
                    <a:p>
                      <a:pPr lvl="0" algn="l">
                        <a:defRPr b="0" i="0" sz="1800"/>
                      </a:pPr>
                      <a:r>
                        <a:rPr>
                          <a:latin typeface="Futura, Verdana, Arial, Helveti"/>
                          <a:ea typeface="Futura, Verdana, Arial, Helveti"/>
                          <a:cs typeface="Futura, Verdana, Arial, Helveti"/>
                          <a:sym typeface="Futura, Verdana, Arial, Helveti"/>
                        </a:rPr>
                        <a:t> 6.</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squid</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t>(  )</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hypodermic</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1000"/>
                        <a:t/>
                      </a:r>
                    </a:p>
                  </a:txBody>
                  <a:tcPr marL="26011" marR="26011" marT="26011" marB="26011"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98462">
                <a:tc>
                  <a:txBody>
                    <a:bodyPr/>
                    <a:lstStyle/>
                    <a:p>
                      <a:pPr lvl="0" algn="l">
                        <a:defRPr b="0" i="0" sz="1800"/>
                      </a:pPr>
                      <a:r>
                        <a:rPr>
                          <a:latin typeface="Futura, Verdana, Arial, Helveti"/>
                          <a:ea typeface="Futura, Verdana, Arial, Helveti"/>
                          <a:cs typeface="Futura, Verdana, Arial, Helveti"/>
                          <a:sym typeface="Futura, Verdana, Arial, Helveti"/>
                        </a:rPr>
                        <a:t> 7.</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hummingbird</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t>(  )</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radar</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1000"/>
                        <a:t/>
                      </a:r>
                    </a:p>
                  </a:txBody>
                  <a:tcPr marL="26011" marR="26011" marT="26011" marB="26011"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98462">
                <a:tc>
                  <a:txBody>
                    <a:bodyPr/>
                    <a:lstStyle/>
                    <a:p>
                      <a:pPr lvl="0" algn="l">
                        <a:defRPr b="0" i="0" sz="1800"/>
                      </a:pPr>
                      <a:r>
                        <a:rPr>
                          <a:latin typeface="Futura, Verdana, Arial, Helveti"/>
                          <a:ea typeface="Futura, Verdana, Arial, Helveti"/>
                          <a:cs typeface="Futura, Verdana, Arial, Helveti"/>
                          <a:sym typeface="Futura, Verdana, Arial, Helveti"/>
                        </a:rPr>
                        <a:t> 8.</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scorpion</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t>(  )</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camouflage</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1000"/>
                        <a:t/>
                      </a:r>
                    </a:p>
                  </a:txBody>
                  <a:tcPr marL="26011" marR="26011" marT="26011" marB="26011"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98462">
                <a:tc>
                  <a:txBody>
                    <a:bodyPr/>
                    <a:lstStyle/>
                    <a:p>
                      <a:pPr lvl="0" algn="l">
                        <a:defRPr b="0" i="0" sz="1800"/>
                      </a:pPr>
                      <a:r>
                        <a:rPr>
                          <a:latin typeface="Futura, Verdana, Arial, Helveti"/>
                          <a:ea typeface="Futura, Verdana, Arial, Helveti"/>
                          <a:cs typeface="Futura, Verdana, Arial, Helveti"/>
                          <a:sym typeface="Futura, Verdana, Arial, Helveti"/>
                        </a:rPr>
                        <a:t> 9.</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snake</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t>(  )</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electricity</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1000"/>
                        <a:t/>
                      </a:r>
                    </a:p>
                  </a:txBody>
                  <a:tcPr marL="26011" marR="26011" marT="26011" marB="26011"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98462">
                <a:tc>
                  <a:txBody>
                    <a:bodyPr/>
                    <a:lstStyle/>
                    <a:p>
                      <a:pPr lvl="0" algn="l">
                        <a:defRPr b="0" i="0" sz="1800"/>
                      </a:pPr>
                      <a:r>
                        <a:rPr>
                          <a:latin typeface="Futura, Verdana, Arial, Helveti"/>
                          <a:ea typeface="Futura, Verdana, Arial, Helveti"/>
                          <a:cs typeface="Futura, Verdana, Arial, Helveti"/>
                          <a:sym typeface="Futura, Verdana, Arial, Helveti"/>
                        </a:rPr>
                        <a:t>10.</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abalone</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t>(  )</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tank</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1000"/>
                        <a:t/>
                      </a:r>
                    </a:p>
                  </a:txBody>
                  <a:tcPr marL="26011" marR="26011" marT="26011" marB="26011"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98462">
                <a:tc>
                  <a:txBody>
                    <a:bodyPr/>
                    <a:lstStyle/>
                    <a:p>
                      <a:pPr lvl="0" algn="l">
                        <a:defRPr b="0" i="0" sz="1800"/>
                      </a:pPr>
                      <a:r>
                        <a:rPr>
                          <a:latin typeface="Futura, Verdana, Arial, Helveti"/>
                          <a:ea typeface="Futura, Verdana, Arial, Helveti"/>
                          <a:cs typeface="Futura, Verdana, Arial, Helveti"/>
                          <a:sym typeface="Futura, Verdana, Arial, Helveti"/>
                        </a:rPr>
                        <a:t>11.</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a:latin typeface="Futura, Verdana, Arial, Helveti"/>
                          <a:ea typeface="Futura, Verdana, Arial, Helveti"/>
                          <a:cs typeface="Futura, Verdana, Arial, Helveti"/>
                          <a:sym typeface="Futura, Verdana, Arial, Helveti"/>
                        </a:rPr>
                        <a:t>caribou</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t>(  )</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just">
                        <a:defRPr b="0" i="0" sz="1800"/>
                      </a:pPr>
                      <a:r>
                        <a:rPr>
                          <a:latin typeface="Futura, Verdana, Arial, Helveti"/>
                          <a:ea typeface="Futura, Verdana, Arial, Helveti"/>
                          <a:cs typeface="Futura, Verdana, Arial, Helveti"/>
                          <a:sym typeface="Futura, Verdana, Arial, Helveti"/>
                        </a:rPr>
                        <a:t>jet propulsion</a:t>
                      </a: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1000"/>
                        <a:t/>
                      </a:r>
                    </a:p>
                  </a:txBody>
                  <a:tcPr marL="26011" marR="26011" marT="26011" marB="26011"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bl>
          </a:graphicData>
        </a:graphic>
      </p:graphicFrame>
    </p:spTree>
  </p:cSld>
  <p:clrMapOvr>
    <a:masterClrMapping/>
  </p:clrMapOvr>
  <p:transition spd="med" advClick="1"/>
</p:sld>
</file>

<file path=ppt/slides/slide7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graphicFrame>
        <p:nvGraphicFramePr>
          <p:cNvPr id="222" name="Table 222"/>
          <p:cNvGraphicFramePr/>
          <p:nvPr/>
        </p:nvGraphicFramePr>
        <p:xfrm>
          <a:off x="1447800" y="441325"/>
          <a:ext cx="6324600" cy="625187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536825"/>
                <a:gridCol w="1724025"/>
                <a:gridCol w="261937"/>
                <a:gridCol w="1539875"/>
                <a:gridCol w="261937"/>
              </a:tblGrid>
              <a:tr h="101600">
                <a:tc gridSpan="5">
                  <a:txBody>
                    <a:bodyPr/>
                    <a:lstStyle/>
                    <a:p>
                      <a:pPr lvl="0" algn="l">
                        <a:defRPr b="0" i="0" sz="1800"/>
                      </a:pPr>
                      <a:r>
                        <a:rPr sz="600"/>
                        <a:t/>
                      </a:r>
                    </a:p>
                  </a:txBody>
                  <a:tcPr marL="0" marR="0" marT="0" marB="0" anchor="t" anchorCtr="0" horzOverflow="overflow">
                    <a:lnL w="12700">
                      <a:miter lim="400000"/>
                    </a:lnL>
                    <a:lnR w="12700">
                      <a:miter lim="400000"/>
                    </a:lnR>
                    <a:lnT w="12700">
                      <a:miter lim="400000"/>
                    </a:lnT>
                    <a:lnB w="12700">
                      <a:miter lim="400000"/>
                    </a:lnB>
                    <a:solidFill>
                      <a:srgbClr val="FFFFFF"/>
                    </a:solidFill>
                  </a:tcPr>
                </a:tc>
                <a:tc hMerge="1">
                  <a:tcPr/>
                </a:tc>
                <a:tc hMerge="1">
                  <a:tcPr/>
                </a:tc>
                <a:tc hMerge="1">
                  <a:tcPr/>
                </a:tc>
                <a:tc hMerge="1">
                  <a:tcPr/>
                </a:tc>
              </a:tr>
              <a:tr h="395287">
                <a:tc>
                  <a:txBody>
                    <a:bodyPr/>
                    <a:lstStyle/>
                    <a:p>
                      <a:pPr lvl="0" algn="l">
                        <a:defRPr b="0" i="0" sz="1800"/>
                      </a:pPr>
                      <a:r>
                        <a:rPr b="1" sz="1400">
                          <a:latin typeface="Futura, Verdana, Arial, Helveti"/>
                          <a:ea typeface="Futura, Verdana, Arial, Helveti"/>
                          <a:cs typeface="Futura, Verdana, Arial, Helveti"/>
                          <a:sym typeface="Futura, Verdana, Arial, Helveti"/>
                        </a:rPr>
                        <a:t>Answers:</a:t>
                      </a:r>
                      <a:br>
                        <a:rPr b="1" sz="1400">
                          <a:latin typeface="Futura, Verdana, Arial, Helveti"/>
                          <a:ea typeface="Futura, Verdana, Arial, Helveti"/>
                          <a:cs typeface="Futura, Verdana, Arial, Helveti"/>
                          <a:sym typeface="Futura, Verdana, Arial, Helveti"/>
                        </a:rPr>
                      </a:br>
                      <a:br>
                        <a:rPr b="1" sz="1400">
                          <a:latin typeface="Futura, Verdana, Arial, Helveti"/>
                          <a:ea typeface="Futura, Verdana, Arial, Helveti"/>
                          <a:cs typeface="Futura, Verdana, Arial, Helveti"/>
                          <a:sym typeface="Futura, Verdana, Arial, Helveti"/>
                        </a:rPr>
                      </a:br>
                    </a:p>
                  </a:txBody>
                  <a:tcPr marL="0" marR="0" marT="0" marB="0" anchor="t"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600"/>
                        <a:t/>
                      </a:r>
                    </a:p>
                  </a:txBody>
                  <a:tcPr marL="14552" marR="14552" marT="14552" marB="14552" anchor="t" anchorCtr="0" horzOverflow="overflow">
                    <a:lnL w="12700">
                      <a:miter lim="400000"/>
                    </a:lnL>
                    <a:lnR w="12700">
                      <a:solidFill>
                        <a:srgbClr val="000000"/>
                      </a:solidFill>
                      <a:round/>
                    </a:lnR>
                    <a:lnT w="12700">
                      <a:miter lim="400000"/>
                    </a:lnT>
                    <a:lnB w="12700">
                      <a:solidFill>
                        <a:srgbClr val="000000"/>
                      </a:solidFill>
                      <a:round/>
                    </a:lnB>
                    <a:noFill/>
                  </a:tcPr>
                </a:tc>
                <a:tc>
                  <a:txBody>
                    <a:bodyPr/>
                    <a:lstStyle/>
                    <a:p>
                      <a:pPr lvl="0" algn="l">
                        <a:defRPr b="0" i="0" sz="1800"/>
                      </a:pPr>
                      <a:r>
                        <a:rPr sz="600"/>
                        <a:t/>
                      </a:r>
                    </a:p>
                  </a:txBody>
                  <a:tcPr marL="14552" marR="14552" marT="14552" marB="14552" anchor="t" anchorCtr="0" horzOverflow="overflow">
                    <a:lnL w="12700">
                      <a:solidFill>
                        <a:srgbClr val="000000"/>
                      </a:solidFill>
                      <a:round/>
                    </a:lnL>
                    <a:lnR w="12700">
                      <a:solidFill>
                        <a:srgbClr val="000000"/>
                      </a:solidFill>
                      <a:round/>
                    </a:lnR>
                    <a:lnT w="12700">
                      <a:miter lim="400000"/>
                    </a:lnT>
                    <a:lnB w="12700">
                      <a:solidFill>
                        <a:srgbClr val="000000"/>
                      </a:solidFill>
                      <a:round/>
                    </a:lnB>
                    <a:noFill/>
                  </a:tcPr>
                </a:tc>
                <a:tc>
                  <a:txBody>
                    <a:bodyPr/>
                    <a:lstStyle/>
                    <a:p>
                      <a:pPr lvl="0" algn="l">
                        <a:defRPr b="0" i="0" sz="1800"/>
                      </a:pPr>
                      <a:r>
                        <a:rPr sz="600"/>
                        <a:t/>
                      </a:r>
                    </a:p>
                  </a:txBody>
                  <a:tcPr marL="14552" marR="14552" marT="14552" marB="14552" anchor="t" anchorCtr="0" horzOverflow="overflow">
                    <a:lnL w="12700">
                      <a:solidFill>
                        <a:srgbClr val="000000"/>
                      </a:solidFill>
                      <a:round/>
                    </a:lnL>
                    <a:lnR w="12700">
                      <a:solidFill>
                        <a:srgbClr val="000000"/>
                      </a:solidFill>
                      <a:round/>
                    </a:lnR>
                    <a:lnT w="12700">
                      <a:miter lim="400000"/>
                    </a:lnT>
                    <a:lnB w="12700">
                      <a:solidFill>
                        <a:srgbClr val="000000"/>
                      </a:solidFill>
                      <a:round/>
                    </a:lnB>
                    <a:noFill/>
                  </a:tcPr>
                </a:tc>
                <a:tc>
                  <a:txBody>
                    <a:bodyPr/>
                    <a:lstStyle/>
                    <a:p>
                      <a:pPr lvl="0" algn="l">
                        <a:defRPr b="0" i="0" sz="1800"/>
                      </a:pPr>
                      <a:r>
                        <a:rPr sz="600"/>
                        <a:t/>
                      </a:r>
                    </a:p>
                  </a:txBody>
                  <a:tcPr marL="14552" marR="14552" marT="14552" marB="14552" anchor="t" anchorCtr="0" horzOverflow="overflow">
                    <a:lnL w="12700">
                      <a:solidFill>
                        <a:srgbClr val="000000"/>
                      </a:solidFill>
                      <a:round/>
                    </a:lnL>
                    <a:lnR w="12700">
                      <a:solidFill>
                        <a:srgbClr val="000000"/>
                      </a:solidFill>
                      <a:round/>
                    </a:lnR>
                    <a:lnT w="12700">
                      <a:miter lim="400000"/>
                    </a:lnT>
                    <a:lnB w="12700">
                      <a:solidFill>
                        <a:srgbClr val="000000"/>
                      </a:solidFill>
                      <a:round/>
                    </a:lnB>
                    <a:noFill/>
                  </a:tcPr>
                </a:tc>
              </a:tr>
              <a:tr h="376237">
                <a:tc>
                  <a:txBody>
                    <a:bodyPr/>
                    <a:lstStyle/>
                    <a:p>
                      <a:pPr lvl="0" algn="l">
                        <a:defRPr b="0" i="0" sz="1800"/>
                      </a:pPr>
                      <a:r>
                        <a:rPr b="1" sz="1400">
                          <a:latin typeface="Futura, Verdana, Arial, Helveti"/>
                          <a:ea typeface="Futura, Verdana, Arial, Helveti"/>
                          <a:cs typeface="Futura, Verdana, Arial, Helveti"/>
                          <a:sym typeface="Futura, Verdana, Arial, Helveti"/>
                        </a:rPr>
                        <a:t> 1.</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bat</a:t>
                      </a:r>
                    </a:p>
                  </a:txBody>
                  <a:tcPr marL="14552" marR="14552" marT="14552" marB="14552" anchor="ctr" anchorCtr="0" horzOverflow="overflow">
                    <a:lnL w="12700">
                      <a:miter lim="400000"/>
                    </a:lnL>
                    <a:lnR w="12700">
                      <a:miter lim="400000"/>
                    </a:lnR>
                    <a:lnT w="12700">
                      <a:solidFill>
                        <a:srgbClr val="000000"/>
                      </a:solidFill>
                      <a:round/>
                    </a:lnT>
                    <a:lnB w="12700">
                      <a:miter lim="400000"/>
                    </a:lnB>
                    <a:solidFill>
                      <a:srgbClr val="FFFFFF"/>
                    </a:solidFill>
                  </a:tcPr>
                </a:tc>
                <a:tc>
                  <a:txBody>
                    <a:bodyPr/>
                    <a:lstStyle/>
                    <a:p>
                      <a:pPr lvl="0" algn="l">
                        <a:defRPr b="0" i="0" sz="1800"/>
                      </a:pPr>
                      <a:r>
                        <a:rPr b="1" sz="1200">
                          <a:latin typeface="Futura, Verdana, Arial, Helveti"/>
                          <a:ea typeface="Futura, Verdana, Arial, Helveti"/>
                          <a:cs typeface="Futura, Verdana, Arial, Helveti"/>
                          <a:sym typeface="Futura, Verdana, Arial, Helveti"/>
                        </a:rPr>
                        <a:t> (5</a:t>
                      </a:r>
                    </a:p>
                  </a:txBody>
                  <a:tcPr marL="14552" marR="14552" marT="14552" marB="14552" anchor="ctr" anchorCtr="0" horzOverflow="overflow">
                    <a:lnL w="12700">
                      <a:miter lim="400000"/>
                    </a:lnL>
                    <a:lnR w="12700">
                      <a:miter lim="400000"/>
                    </a:lnR>
                    <a:lnT w="12700">
                      <a:solidFill>
                        <a:srgbClr val="000000"/>
                      </a:solidFill>
                      <a:round/>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parachute</a:t>
                      </a:r>
                    </a:p>
                  </a:txBody>
                  <a:tcPr marL="14552" marR="14552" marT="14552" marB="14552" anchor="ctr" anchorCtr="0" horzOverflow="overflow">
                    <a:lnL w="12700">
                      <a:miter lim="400000"/>
                    </a:lnL>
                    <a:lnR w="12700">
                      <a:miter lim="400000"/>
                    </a:lnR>
                    <a:lnT w="12700">
                      <a:solidFill>
                        <a:srgbClr val="000000"/>
                      </a:solidFill>
                      <a:round/>
                    </a:lnT>
                    <a:lnB w="12700">
                      <a:miter lim="400000"/>
                    </a:lnB>
                    <a:solidFill>
                      <a:srgbClr val="FFFFFF"/>
                    </a:solidFill>
                  </a:tcPr>
                </a:tc>
                <a:tc>
                  <a:txBody>
                    <a:bodyPr/>
                    <a:lstStyle/>
                    <a:p>
                      <a:pPr lvl="0" algn="l">
                        <a:defRPr b="0" i="0" sz="1800"/>
                      </a:pPr>
                      <a:r>
                        <a:rPr sz="600"/>
                        <a:t/>
                      </a:r>
                    </a:p>
                  </a:txBody>
                  <a:tcPr marL="14552" marR="14552" marT="14552" marB="14552"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76237">
                <a:tc>
                  <a:txBody>
                    <a:bodyPr/>
                    <a:lstStyle/>
                    <a:p>
                      <a:pPr lvl="0" algn="l">
                        <a:defRPr b="0" i="0" sz="1800"/>
                      </a:pPr>
                      <a:r>
                        <a:rPr b="1" sz="1400">
                          <a:latin typeface="Futura, Verdana, Arial, Helveti"/>
                          <a:ea typeface="Futura, Verdana, Arial, Helveti"/>
                          <a:cs typeface="Futura, Verdana, Arial, Helveti"/>
                          <a:sym typeface="Futura, Verdana, Arial, Helveti"/>
                        </a:rPr>
                        <a:t> 2.</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armadillo</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200">
                          <a:latin typeface="Futura, Verdana, Arial, Helveti"/>
                          <a:ea typeface="Futura, Verdana, Arial, Helveti"/>
                          <a:cs typeface="Futura, Verdana, Arial, Helveti"/>
                          <a:sym typeface="Futura, Verdana, Arial, Helveti"/>
                        </a:rPr>
                        <a:t>11</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snowshoes</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600"/>
                        <a:t/>
                      </a:r>
                    </a:p>
                  </a:txBody>
                  <a:tcPr marL="14552" marR="14552" marT="14552" marB="14552"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455612">
                <a:tc>
                  <a:txBody>
                    <a:bodyPr/>
                    <a:lstStyle/>
                    <a:p>
                      <a:pPr lvl="0" algn="l">
                        <a:defRPr b="0" i="0" sz="1800"/>
                      </a:pPr>
                      <a:r>
                        <a:rPr b="1" sz="1400">
                          <a:latin typeface="Futura, Verdana, Arial, Helveti"/>
                          <a:ea typeface="Futura, Verdana, Arial, Helveti"/>
                          <a:cs typeface="Futura, Verdana, Arial, Helveti"/>
                          <a:sym typeface="Futura, Verdana, Arial, Helveti"/>
                        </a:rPr>
                        <a:t> 3.</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chameleon</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 </a:t>
                      </a:r>
                      <a:endParaRPr b="1" sz="1400">
                        <a:latin typeface="Futura, Verdana, Arial, Helveti"/>
                        <a:ea typeface="Futura, Verdana, Arial, Helveti"/>
                        <a:cs typeface="Futura, Verdana, Arial, Helveti"/>
                        <a:sym typeface="Futura, Verdana, Arial, Helveti"/>
                      </a:endParaRPr>
                    </a:p>
                    <a:p>
                      <a:pPr lvl="0" algn="l">
                        <a:defRPr b="0" i="0" sz="1800"/>
                      </a:pPr>
                      <a:r>
                        <a:rPr b="1" sz="1400">
                          <a:latin typeface="Futura, Verdana, Arial, Helveti"/>
                          <a:ea typeface="Futura, Verdana, Arial, Helveti"/>
                          <a:cs typeface="Futura, Verdana, Arial, Helveti"/>
                          <a:sym typeface="Futura, Verdana, Arial, Helveti"/>
                        </a:rPr>
                        <a:t>9)</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endParaRPr b="1" sz="1400">
                        <a:latin typeface="Futura, Verdana, Arial, Helveti"/>
                        <a:ea typeface="Futura, Verdana, Arial, Helveti"/>
                        <a:cs typeface="Futura, Verdana, Arial, Helveti"/>
                        <a:sym typeface="Futura, Verdana, Arial, Helveti"/>
                      </a:endParaRPr>
                    </a:p>
                    <a:p>
                      <a:pPr lvl="0" algn="l">
                        <a:defRPr b="0" i="0" sz="1800"/>
                      </a:pPr>
                      <a:r>
                        <a:rPr b="1" sz="1400">
                          <a:latin typeface="Futura, Verdana, Arial, Helveti"/>
                          <a:ea typeface="Futura, Verdana, Arial, Helveti"/>
                          <a:cs typeface="Futura, Verdana, Arial, Helveti"/>
                          <a:sym typeface="Futura, Verdana, Arial, Helveti"/>
                        </a:rPr>
                        <a:t>anesthetic</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600"/>
                        <a:t/>
                      </a:r>
                    </a:p>
                  </a:txBody>
                  <a:tcPr marL="14552" marR="14552" marT="14552" marB="14552"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455612">
                <a:tc>
                  <a:txBody>
                    <a:bodyPr/>
                    <a:lstStyle/>
                    <a:p>
                      <a:pPr lvl="0" algn="l">
                        <a:defRPr b="0" i="0" sz="1800"/>
                      </a:pPr>
                      <a:r>
                        <a:rPr b="1" sz="1400">
                          <a:latin typeface="Futura, Verdana, Arial, Helveti"/>
                          <a:ea typeface="Futura, Verdana, Arial, Helveti"/>
                          <a:cs typeface="Futura, Verdana, Arial, Helveti"/>
                          <a:sym typeface="Futura, Verdana, Arial, Helveti"/>
                        </a:rPr>
                        <a:t> 4.</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fish</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 </a:t>
                      </a:r>
                      <a:endParaRPr b="1" sz="1400">
                        <a:latin typeface="Futura, Verdana, Arial, Helveti"/>
                        <a:ea typeface="Futura, Verdana, Arial, Helveti"/>
                        <a:cs typeface="Futura, Verdana, Arial, Helveti"/>
                        <a:sym typeface="Futura, Verdana, Arial, Helveti"/>
                      </a:endParaRPr>
                    </a:p>
                    <a:p>
                      <a:pPr lvl="0" algn="l">
                        <a:defRPr b="0" i="0" sz="1800"/>
                      </a:pPr>
                      <a:r>
                        <a:rPr b="1" sz="1400">
                          <a:latin typeface="Futura, Verdana, Arial, Helveti"/>
                          <a:ea typeface="Futura, Verdana, Arial, Helveti"/>
                          <a:cs typeface="Futura, Verdana, Arial, Helveti"/>
                          <a:sym typeface="Futura, Verdana, Arial, Helveti"/>
                        </a:rPr>
                        <a:t>7)</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endParaRPr b="1" sz="1400">
                        <a:latin typeface="Futura, Verdana, Arial, Helveti"/>
                        <a:ea typeface="Futura, Verdana, Arial, Helveti"/>
                        <a:cs typeface="Futura, Verdana, Arial, Helveti"/>
                        <a:sym typeface="Futura, Verdana, Arial, Helveti"/>
                      </a:endParaRPr>
                    </a:p>
                    <a:p>
                      <a:pPr lvl="0" algn="l">
                        <a:defRPr b="0" i="0" sz="1800"/>
                      </a:pPr>
                      <a:r>
                        <a:rPr b="1" sz="1400">
                          <a:latin typeface="Futura, Verdana, Arial, Helveti"/>
                          <a:ea typeface="Futura, Verdana, Arial, Helveti"/>
                          <a:cs typeface="Futura, Verdana, Arial, Helveti"/>
                          <a:sym typeface="Futura, Verdana, Arial, Helveti"/>
                        </a:rPr>
                        <a:t>helicopter</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600"/>
                        <a:t/>
                      </a:r>
                    </a:p>
                  </a:txBody>
                  <a:tcPr marL="14552" marR="14552" marT="14552" marB="14552"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76237">
                <a:tc>
                  <a:txBody>
                    <a:bodyPr/>
                    <a:lstStyle/>
                    <a:p>
                      <a:pPr lvl="0" algn="l">
                        <a:defRPr b="0" i="0" sz="1800"/>
                      </a:pPr>
                      <a:r>
                        <a:rPr b="1" sz="1400">
                          <a:latin typeface="Futura, Verdana, Arial, Helveti"/>
                          <a:ea typeface="Futura, Verdana, Arial, Helveti"/>
                          <a:cs typeface="Futura, Verdana, Arial, Helveti"/>
                          <a:sym typeface="Futura, Verdana, Arial, Helveti"/>
                        </a:rPr>
                        <a:t> 5.</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flying squirrel </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10</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suction cup</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600"/>
                        <a:t/>
                      </a:r>
                    </a:p>
                  </a:txBody>
                  <a:tcPr marL="14552" marR="14552" marT="14552" marB="14552"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76237">
                <a:tc>
                  <a:txBody>
                    <a:bodyPr/>
                    <a:lstStyle/>
                    <a:p>
                      <a:pPr lvl="0" algn="l">
                        <a:defRPr b="0" i="0" sz="1800"/>
                      </a:pPr>
                      <a:r>
                        <a:rPr b="1" sz="1400">
                          <a:latin typeface="Futura, Verdana, Arial, Helveti"/>
                          <a:ea typeface="Futura, Verdana, Arial, Helveti"/>
                          <a:cs typeface="Futura, Verdana, Arial, Helveti"/>
                          <a:sym typeface="Futura, Verdana, Arial, Helveti"/>
                        </a:rPr>
                        <a:t> 6.</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squid</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 8</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hypodermic</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600"/>
                        <a:t/>
                      </a:r>
                    </a:p>
                  </a:txBody>
                  <a:tcPr marL="14552" marR="14552" marT="14552" marB="14552"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76237">
                <a:tc>
                  <a:txBody>
                    <a:bodyPr/>
                    <a:lstStyle/>
                    <a:p>
                      <a:pPr lvl="0" algn="l">
                        <a:defRPr b="0" i="0" sz="1800"/>
                      </a:pPr>
                      <a:r>
                        <a:rPr b="1" sz="1400">
                          <a:latin typeface="Futura, Verdana, Arial, Helveti"/>
                          <a:ea typeface="Futura, Verdana, Arial, Helveti"/>
                          <a:cs typeface="Futura, Verdana, Arial, Helveti"/>
                          <a:sym typeface="Futura, Verdana, Arial, Helveti"/>
                        </a:rPr>
                        <a:t> 7.</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hummingbird</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 1</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radar</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600"/>
                        <a:t/>
                      </a:r>
                    </a:p>
                  </a:txBody>
                  <a:tcPr marL="14552" marR="14552" marT="14552" marB="14552"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76237">
                <a:tc>
                  <a:txBody>
                    <a:bodyPr/>
                    <a:lstStyle/>
                    <a:p>
                      <a:pPr lvl="0" algn="l">
                        <a:defRPr b="0" i="0" sz="1800"/>
                      </a:pPr>
                      <a:r>
                        <a:rPr b="1" sz="1400">
                          <a:latin typeface="Futura, Verdana, Arial, Helveti"/>
                          <a:ea typeface="Futura, Verdana, Arial, Helveti"/>
                          <a:cs typeface="Futura, Verdana, Arial, Helveti"/>
                          <a:sym typeface="Futura, Verdana, Arial, Helveti"/>
                        </a:rPr>
                        <a:t> 8.</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scorpion</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 3</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camouflage</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600"/>
                        <a:t/>
                      </a:r>
                    </a:p>
                  </a:txBody>
                  <a:tcPr marL="14552" marR="14552" marT="14552" marB="14552"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76237">
                <a:tc>
                  <a:txBody>
                    <a:bodyPr/>
                    <a:lstStyle/>
                    <a:p>
                      <a:pPr lvl="0" algn="l">
                        <a:defRPr b="0" i="0" sz="1800"/>
                      </a:pPr>
                      <a:r>
                        <a:rPr b="1" sz="1400">
                          <a:latin typeface="Futura, Verdana, Arial, Helveti"/>
                          <a:ea typeface="Futura, Verdana, Arial, Helveti"/>
                          <a:cs typeface="Futura, Verdana, Arial, Helveti"/>
                          <a:sym typeface="Futura, Verdana, Arial, Helveti"/>
                        </a:rPr>
                        <a:t> 9.</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snake</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 4</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electricity</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600"/>
                        <a:t/>
                      </a:r>
                    </a:p>
                  </a:txBody>
                  <a:tcPr marL="14552" marR="14552" marT="14552" marB="14552"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76237">
                <a:tc>
                  <a:txBody>
                    <a:bodyPr/>
                    <a:lstStyle/>
                    <a:p>
                      <a:pPr lvl="0" algn="l">
                        <a:defRPr b="0" i="0" sz="1800"/>
                      </a:pPr>
                      <a:r>
                        <a:rPr b="1" sz="1400">
                          <a:latin typeface="Futura, Verdana, Arial, Helveti"/>
                          <a:ea typeface="Futura, Verdana, Arial, Helveti"/>
                          <a:cs typeface="Futura, Verdana, Arial, Helveti"/>
                          <a:sym typeface="Futura, Verdana, Arial, Helveti"/>
                        </a:rPr>
                        <a:t>10.</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abalone</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 2</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tank</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600"/>
                        <a:t/>
                      </a:r>
                    </a:p>
                  </a:txBody>
                  <a:tcPr marL="14552" marR="14552" marT="14552" marB="14552"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376237">
                <a:tc>
                  <a:txBody>
                    <a:bodyPr/>
                    <a:lstStyle/>
                    <a:p>
                      <a:pPr lvl="0" algn="l">
                        <a:defRPr b="0" i="0" sz="1800"/>
                      </a:pPr>
                      <a:r>
                        <a:rPr b="1" sz="1400">
                          <a:latin typeface="Futura, Verdana, Arial, Helveti"/>
                          <a:ea typeface="Futura, Verdana, Arial, Helveti"/>
                          <a:cs typeface="Futura, Verdana, Arial, Helveti"/>
                          <a:sym typeface="Futura, Verdana, Arial, Helveti"/>
                        </a:rPr>
                        <a:t>11.</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caribou</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b="1" sz="1400">
                          <a:latin typeface="Futura, Verdana, Arial, Helveti"/>
                          <a:ea typeface="Futura, Verdana, Arial, Helveti"/>
                          <a:cs typeface="Futura, Verdana, Arial, Helveti"/>
                          <a:sym typeface="Futura, Verdana, Arial, Helveti"/>
                        </a:rPr>
                        <a:t> 6</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just">
                        <a:defRPr b="0" i="0" sz="1800"/>
                      </a:pPr>
                      <a:r>
                        <a:rPr b="1" sz="1400">
                          <a:latin typeface="Futura, Verdana, Arial, Helveti"/>
                          <a:ea typeface="Futura, Verdana, Arial, Helveti"/>
                          <a:cs typeface="Futura, Verdana, Arial, Helveti"/>
                          <a:sym typeface="Futura, Verdana, Arial, Helveti"/>
                        </a:rPr>
                        <a:t>jet propulsion</a:t>
                      </a:r>
                    </a:p>
                  </a:txBody>
                  <a:tcPr marL="14552" marR="14552" marT="14552" marB="14552" anchor="ctr" anchorCtr="0" horzOverflow="overflow">
                    <a:lnL w="12700">
                      <a:miter lim="400000"/>
                    </a:lnL>
                    <a:lnR w="12700">
                      <a:miter lim="400000"/>
                    </a:lnR>
                    <a:lnT w="12700">
                      <a:miter lim="400000"/>
                    </a:lnT>
                    <a:lnB w="12700">
                      <a:miter lim="400000"/>
                    </a:lnB>
                    <a:solidFill>
                      <a:srgbClr val="FFFFFF"/>
                    </a:solidFill>
                  </a:tcPr>
                </a:tc>
                <a:tc>
                  <a:txBody>
                    <a:bodyPr/>
                    <a:lstStyle/>
                    <a:p>
                      <a:pPr lvl="0" algn="l">
                        <a:defRPr b="0" i="0" sz="1800"/>
                      </a:pPr>
                      <a:r>
                        <a:rPr sz="600"/>
                        <a:t/>
                      </a:r>
                    </a:p>
                  </a:txBody>
                  <a:tcPr marL="14552" marR="14552" marT="14552" marB="14552"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bl>
          </a:graphicData>
        </a:graphic>
      </p:graphicFrame>
    </p:spTree>
  </p:cSld>
  <p:clrMapOvr>
    <a:masterClrMapping/>
  </p:clrMapOvr>
  <p:transition spd="med" advClick="1"/>
</p:sld>
</file>

<file path=ppt/slides/slide7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24" name="Shape 224"/>
          <p:cNvSpPr/>
          <p:nvPr/>
        </p:nvSpPr>
        <p:spPr>
          <a:xfrm>
            <a:off x="-1" y="0"/>
            <a:ext cx="9144002" cy="904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lvl="0">
              <a:defRPr sz="1800"/>
            </a:pPr>
            <a:r>
              <a:rPr sz="1400"/>
              <a:t>How well do you know this situation?  You've just been presented with a problem.  You need to come up with an idea - fast.  You come up with the big NOTHING!  Later, while contemplating the shower head, BAM!  The idea hits you out of the blue.  A moment of inspiration... Can you guess the moment of inspiration for the fellow creators?  Use your intuition.</a:t>
            </a:r>
          </a:p>
        </p:txBody>
      </p:sp>
      <p:graphicFrame>
        <p:nvGraphicFramePr>
          <p:cNvPr id="225" name="Table 225"/>
          <p:cNvGraphicFramePr/>
          <p:nvPr/>
        </p:nvGraphicFramePr>
        <p:xfrm>
          <a:off x="304800" y="763587"/>
          <a:ext cx="8991600" cy="58928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15925"/>
                <a:gridCol w="8575675"/>
              </a:tblGrid>
              <a:tr h="498475">
                <a:tc>
                  <a:txBody>
                    <a:bodyPr/>
                    <a:lstStyle/>
                    <a:p>
                      <a:pPr lvl="0" algn="l">
                        <a:defRPr b="0" i="0" sz="1800"/>
                      </a:pPr>
                      <a:r>
                        <a:rPr sz="100"/>
                        <a:t/>
                      </a:r>
                    </a:p>
                  </a:txBody>
                  <a:tcPr marL="0" marR="0" marT="0" marB="0" anchor="t" anchorCtr="0" horzOverflow="overflow">
                    <a:lnL w="12700">
                      <a:miter lim="400000"/>
                    </a:lnL>
                    <a:lnR w="12700">
                      <a:miter lim="400000"/>
                    </a:lnR>
                    <a:lnT w="12700">
                      <a:miter lim="400000"/>
                    </a:lnT>
                    <a:lnB w="12700">
                      <a:miter lim="400000"/>
                    </a:lnB>
                    <a:noFill/>
                  </a:tcPr>
                </a:tc>
                <a:tc>
                  <a:txBody>
                    <a:bodyPr/>
                    <a:lstStyle/>
                    <a:p>
                      <a:pPr lvl="0" algn="l">
                        <a:defRPr b="0" i="0" sz="1800"/>
                      </a:pPr>
                      <a:r>
                        <a:rPr sz="100"/>
                        <a:t/>
                      </a:r>
                    </a:p>
                  </a:txBody>
                  <a:tcPr marL="2586" marR="2586" marT="2586" marB="2586"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1554162">
                <a:tc>
                  <a:txBody>
                    <a:bodyPr/>
                    <a:lstStyle/>
                    <a:p>
                      <a:pPr lvl="0">
                        <a:defRPr b="0" i="0" sz="1800"/>
                      </a:pPr>
                      <a:r>
                        <a:rPr sz="1200"/>
                        <a:t>1) </a:t>
                      </a:r>
                    </a:p>
                  </a:txBody>
                  <a:tcPr marL="0" marR="0" marT="0" marB="0" anchor="t" anchorCtr="0" horzOverflow="overflow">
                    <a:lnL w="12700">
                      <a:miter lim="400000"/>
                    </a:lnL>
                    <a:lnR w="12700">
                      <a:miter lim="400000"/>
                    </a:lnR>
                    <a:lnT w="12700">
                      <a:miter lim="400000"/>
                    </a:lnT>
                    <a:lnB w="12700">
                      <a:miter lim="400000"/>
                    </a:lnB>
                    <a:noFill/>
                  </a:tcPr>
                </a:tc>
                <a:tc>
                  <a:txBody>
                    <a:bodyPr/>
                    <a:lstStyle/>
                    <a:p>
                      <a:pPr lvl="0" algn="l">
                        <a:defRPr b="0" i="0" sz="1800"/>
                      </a:pPr>
                      <a:r>
                        <a:t>John Dunlop got the idea for rubber tires from... </a:t>
                      </a:r>
                      <a:br/>
                      <a:r>
                        <a:rPr>
                          <a:solidFill>
                            <a:srgbClr val="000080"/>
                          </a:solidFill>
                        </a:rPr>
                        <a:t>His garden hose</a:t>
                      </a:r>
                      <a:br>
                        <a:rPr>
                          <a:solidFill>
                            <a:srgbClr val="000080"/>
                          </a:solidFill>
                        </a:rPr>
                      </a:br>
                      <a:r>
                        <a:rPr>
                          <a:solidFill>
                            <a:srgbClr val="000080"/>
                          </a:solidFill>
                        </a:rPr>
                        <a:t>A raincoat</a:t>
                      </a:r>
                      <a:br>
                        <a:rPr>
                          <a:solidFill>
                            <a:srgbClr val="000080"/>
                          </a:solidFill>
                        </a:rPr>
                      </a:br>
                      <a:r>
                        <a:rPr>
                          <a:solidFill>
                            <a:srgbClr val="000080"/>
                          </a:solidFill>
                        </a:rPr>
                        <a:t>A molted snake skin</a:t>
                      </a:r>
                      <a:br>
                        <a:rPr>
                          <a:solidFill>
                            <a:srgbClr val="000080"/>
                          </a:solidFill>
                        </a:rPr>
                      </a:br>
                      <a:r>
                        <a:rPr>
                          <a:solidFill>
                            <a:srgbClr val="000080"/>
                          </a:solidFill>
                        </a:rPr>
                        <a:t>A sugar maple tree</a:t>
                      </a:r>
                      <a:br>
                        <a:rPr>
                          <a:solidFill>
                            <a:srgbClr val="000080"/>
                          </a:solidFill>
                        </a:rPr>
                      </a:br>
                      <a:r>
                        <a:rPr sz="1200">
                          <a:solidFill>
                            <a:srgbClr val="000080"/>
                          </a:solidFill>
                        </a:rPr>
                        <a:t>  </a:t>
                      </a:r>
                    </a:p>
                  </a:txBody>
                  <a:tcPr marL="0" marR="0" marT="0" marB="0" anchor="t" anchorCtr="0" horzOverflow="overflow">
                    <a:lnL w="12700">
                      <a:miter lim="400000"/>
                    </a:lnL>
                    <a:lnR w="12700">
                      <a:miter lim="400000"/>
                    </a:lnR>
                    <a:lnT w="12700">
                      <a:solidFill>
                        <a:srgbClr val="000000"/>
                      </a:solidFill>
                      <a:round/>
                    </a:lnT>
                    <a:lnB w="12700">
                      <a:miter lim="400000"/>
                    </a:lnB>
                    <a:noFill/>
                  </a:tcPr>
                </a:tc>
              </a:tr>
              <a:tr h="2193925">
                <a:tc>
                  <a:txBody>
                    <a:bodyPr/>
                    <a:lstStyle/>
                    <a:p>
                      <a:pPr lvl="0">
                        <a:defRPr b="0" i="0" sz="1800"/>
                      </a:pPr>
                      <a:r>
                        <a:rPr sz="2400"/>
                        <a:t>2) </a:t>
                      </a:r>
                    </a:p>
                  </a:txBody>
                  <a:tcPr marL="0" marR="0" marT="0" marB="0" anchor="t" anchorCtr="0" horzOverflow="overflow">
                    <a:lnL w="12700">
                      <a:miter lim="400000"/>
                    </a:lnL>
                    <a:lnR w="12700">
                      <a:miter lim="400000"/>
                    </a:lnR>
                    <a:lnT w="12700">
                      <a:miter lim="400000"/>
                    </a:lnT>
                    <a:lnB w="12700">
                      <a:miter lim="400000"/>
                    </a:lnB>
                    <a:noFill/>
                  </a:tcPr>
                </a:tc>
                <a:tc>
                  <a:txBody>
                    <a:bodyPr/>
                    <a:lstStyle/>
                    <a:p>
                      <a:pPr lvl="0" algn="l">
                        <a:defRPr b="0" i="0" sz="1800"/>
                      </a:pPr>
                      <a:r>
                        <a:rPr sz="2400"/>
                        <a:t>Eli Whitney realized his concept for the cotton gin when he saw... </a:t>
                      </a:r>
                      <a:br>
                        <a:rPr sz="2400"/>
                      </a:br>
                      <a:r>
                        <a:rPr sz="2400">
                          <a:solidFill>
                            <a:srgbClr val="000080"/>
                          </a:solidFill>
                        </a:rPr>
                        <a:t>A waterwheel</a:t>
                      </a:r>
                      <a:br>
                        <a:rPr sz="2400">
                          <a:solidFill>
                            <a:srgbClr val="000080"/>
                          </a:solidFill>
                        </a:rPr>
                      </a:br>
                      <a:r>
                        <a:rPr sz="2400">
                          <a:solidFill>
                            <a:srgbClr val="000080"/>
                          </a:solidFill>
                        </a:rPr>
                        <a:t>A cat reaching through a fence trying to grab a chicken</a:t>
                      </a:r>
                      <a:br>
                        <a:rPr sz="2400">
                          <a:solidFill>
                            <a:srgbClr val="000080"/>
                          </a:solidFill>
                        </a:rPr>
                      </a:br>
                      <a:r>
                        <a:rPr sz="2400">
                          <a:solidFill>
                            <a:srgbClr val="000080"/>
                          </a:solidFill>
                        </a:rPr>
                        <a:t>His landlord scraping a frying pan with a thin metal spatula</a:t>
                      </a:r>
                      <a:br>
                        <a:rPr sz="2400">
                          <a:solidFill>
                            <a:srgbClr val="000080"/>
                          </a:solidFill>
                        </a:rPr>
                      </a:br>
                      <a:r>
                        <a:rPr sz="2400">
                          <a:solidFill>
                            <a:srgbClr val="000080"/>
                          </a:solidFill>
                        </a:rPr>
                        <a:t>A horse drawn sleigh</a:t>
                      </a:r>
                      <a:endParaRPr>
                        <a:solidFill>
                          <a:srgbClr val="000080"/>
                        </a:solidFill>
                      </a:endParaRPr>
                    </a:p>
                  </a:txBody>
                  <a:tcPr marL="0" marR="0" marT="0" marB="0" anchor="t" anchorCtr="0" horzOverflow="overflow">
                    <a:lnL w="12700">
                      <a:miter lim="400000"/>
                    </a:lnL>
                    <a:lnR w="12700">
                      <a:miter lim="400000"/>
                    </a:lnR>
                    <a:lnT w="12700">
                      <a:miter lim="400000"/>
                    </a:lnT>
                    <a:lnB w="12700">
                      <a:miter lim="400000"/>
                    </a:lnB>
                    <a:noFill/>
                  </a:tcPr>
                </a:tc>
              </a:tr>
              <a:tr h="1646237">
                <a:tc>
                  <a:txBody>
                    <a:bodyPr/>
                    <a:lstStyle/>
                    <a:p>
                      <a:pPr lvl="0">
                        <a:defRPr b="0" i="0" sz="1800"/>
                      </a:pPr>
                      <a:r>
                        <a:t>3) </a:t>
                      </a:r>
                    </a:p>
                  </a:txBody>
                  <a:tcPr marL="0" marR="0" marT="0" marB="0" anchor="t" anchorCtr="0" horzOverflow="overflow">
                    <a:lnL w="12700">
                      <a:miter lim="400000"/>
                    </a:lnL>
                    <a:lnR w="12700">
                      <a:miter lim="400000"/>
                    </a:lnR>
                    <a:lnT w="12700">
                      <a:miter lim="400000"/>
                    </a:lnT>
                    <a:lnB w="12700">
                      <a:miter lim="400000"/>
                    </a:lnB>
                    <a:noFill/>
                  </a:tcPr>
                </a:tc>
                <a:tc>
                  <a:txBody>
                    <a:bodyPr/>
                    <a:lstStyle/>
                    <a:p>
                      <a:pPr lvl="0" algn="l">
                        <a:defRPr b="0" i="0" sz="1800"/>
                      </a:pPr>
                      <a:r>
                        <a:t>Rudolf Diesel got the idea for the design of his diesel engine from looking at... </a:t>
                      </a:r>
                      <a:br/>
                      <a:r>
                        <a:rPr>
                          <a:solidFill>
                            <a:srgbClr val="000080"/>
                          </a:solidFill>
                        </a:rPr>
                        <a:t>A magnifying glass</a:t>
                      </a:r>
                      <a:br>
                        <a:rPr>
                          <a:solidFill>
                            <a:srgbClr val="000080"/>
                          </a:solidFill>
                        </a:rPr>
                      </a:br>
                      <a:r>
                        <a:rPr>
                          <a:solidFill>
                            <a:srgbClr val="000080"/>
                          </a:solidFill>
                        </a:rPr>
                        <a:t>A typewriter</a:t>
                      </a:r>
                      <a:br>
                        <a:rPr>
                          <a:solidFill>
                            <a:srgbClr val="000080"/>
                          </a:solidFill>
                        </a:rPr>
                      </a:br>
                      <a:r>
                        <a:rPr>
                          <a:solidFill>
                            <a:srgbClr val="000080"/>
                          </a:solidFill>
                        </a:rPr>
                        <a:t>A daVinci drawing of the human lung</a:t>
                      </a:r>
                      <a:br>
                        <a:rPr>
                          <a:solidFill>
                            <a:srgbClr val="000080"/>
                          </a:solidFill>
                        </a:rPr>
                      </a:br>
                      <a:r>
                        <a:rPr>
                          <a:solidFill>
                            <a:srgbClr val="000080"/>
                          </a:solidFill>
                        </a:rPr>
                        <a:t>An Aztec spear</a:t>
                      </a:r>
                      <a:br>
                        <a:rPr>
                          <a:solidFill>
                            <a:srgbClr val="000080"/>
                          </a:solidFill>
                        </a:rPr>
                      </a:br>
                    </a:p>
                  </a:txBody>
                  <a:tcPr marL="0" marR="0" marT="0" marB="0" anchor="t" anchorCtr="0" horzOverflow="overflow">
                    <a:lnL w="12700">
                      <a:miter lim="400000"/>
                    </a:lnL>
                    <a:lnR w="12700">
                      <a:miter lim="400000"/>
                    </a:lnR>
                    <a:lnT w="12700">
                      <a:miter lim="400000"/>
                    </a:lnT>
                    <a:lnB w="12700">
                      <a:miter lim="400000"/>
                    </a:lnB>
                    <a:noFill/>
                  </a:tcPr>
                </a:tc>
              </a:tr>
            </a:tbl>
          </a:graphicData>
        </a:graphic>
      </p:graphicFrame>
      <p:pic>
        <p:nvPicPr>
          <p:cNvPr id="226" name="image.pdf"/>
          <p:cNvPicPr/>
          <p:nvPr/>
        </p:nvPicPr>
        <p:blipFill>
          <a:blip r:embed="rId2">
            <a:extLst/>
          </a:blip>
          <a:stretch>
            <a:fillRect/>
          </a:stretch>
        </p:blipFill>
        <p:spPr>
          <a:xfrm>
            <a:off x="0" y="0"/>
            <a:ext cx="1371600" cy="304800"/>
          </a:xfrm>
          <a:prstGeom prst="rect">
            <a:avLst/>
          </a:prstGeom>
          <a:ln w="12700">
            <a:miter lim="400000"/>
          </a:ln>
        </p:spPr>
      </p:pic>
      <p:pic>
        <p:nvPicPr>
          <p:cNvPr id="227" name="image.pdf"/>
          <p:cNvPicPr/>
          <p:nvPr/>
        </p:nvPicPr>
        <p:blipFill>
          <a:blip r:embed="rId3">
            <a:extLst/>
          </a:blip>
          <a:stretch>
            <a:fillRect/>
          </a:stretch>
        </p:blipFill>
        <p:spPr>
          <a:xfrm>
            <a:off x="0" y="0"/>
            <a:ext cx="1371600" cy="304800"/>
          </a:xfrm>
          <a:prstGeom prst="rect">
            <a:avLst/>
          </a:prstGeom>
          <a:ln w="12700">
            <a:miter lim="400000"/>
          </a:ln>
        </p:spPr>
      </p:pic>
      <p:pic>
        <p:nvPicPr>
          <p:cNvPr id="228" name="image.pdf"/>
          <p:cNvPicPr/>
          <p:nvPr/>
        </p:nvPicPr>
        <p:blipFill>
          <a:blip r:embed="rId4">
            <a:extLst/>
          </a:blip>
          <a:stretch>
            <a:fillRect/>
          </a:stretch>
        </p:blipFill>
        <p:spPr>
          <a:xfrm>
            <a:off x="0" y="0"/>
            <a:ext cx="1371600" cy="304800"/>
          </a:xfrm>
          <a:prstGeom prst="rect">
            <a:avLst/>
          </a:prstGeom>
          <a:ln w="12700">
            <a:miter lim="400000"/>
          </a:ln>
        </p:spPr>
      </p:pic>
      <p:pic>
        <p:nvPicPr>
          <p:cNvPr id="229" name="image.pdf"/>
          <p:cNvPicPr/>
          <p:nvPr/>
        </p:nvPicPr>
        <p:blipFill>
          <a:blip r:embed="rId5">
            <a:extLst/>
          </a:blip>
          <a:stretch>
            <a:fillRect/>
          </a:stretch>
        </p:blipFill>
        <p:spPr>
          <a:xfrm>
            <a:off x="0" y="0"/>
            <a:ext cx="1371600" cy="304800"/>
          </a:xfrm>
          <a:prstGeom prst="rect">
            <a:avLst/>
          </a:prstGeom>
          <a:ln w="12700">
            <a:miter lim="400000"/>
          </a:ln>
        </p:spPr>
      </p:pic>
      <p:pic>
        <p:nvPicPr>
          <p:cNvPr id="230" name="image.pdf"/>
          <p:cNvPicPr/>
          <p:nvPr/>
        </p:nvPicPr>
        <p:blipFill>
          <a:blip r:embed="rId6">
            <a:extLst/>
          </a:blip>
          <a:stretch>
            <a:fillRect/>
          </a:stretch>
        </p:blipFill>
        <p:spPr>
          <a:xfrm>
            <a:off x="0" y="0"/>
            <a:ext cx="1371600" cy="304800"/>
          </a:xfrm>
          <a:prstGeom prst="rect">
            <a:avLst/>
          </a:prstGeom>
          <a:ln w="12700">
            <a:miter lim="400000"/>
          </a:ln>
        </p:spPr>
      </p:pic>
      <p:pic>
        <p:nvPicPr>
          <p:cNvPr id="231" name="image.pdf"/>
          <p:cNvPicPr/>
          <p:nvPr/>
        </p:nvPicPr>
        <p:blipFill>
          <a:blip r:embed="rId7">
            <a:extLst/>
          </a:blip>
          <a:stretch>
            <a:fillRect/>
          </a:stretch>
        </p:blipFill>
        <p:spPr>
          <a:xfrm>
            <a:off x="0" y="0"/>
            <a:ext cx="1371600" cy="304800"/>
          </a:xfrm>
          <a:prstGeom prst="rect">
            <a:avLst/>
          </a:prstGeom>
          <a:ln w="12700">
            <a:miter lim="400000"/>
          </a:ln>
        </p:spPr>
      </p:pic>
      <p:pic>
        <p:nvPicPr>
          <p:cNvPr id="232" name="image.pdf"/>
          <p:cNvPicPr/>
          <p:nvPr/>
        </p:nvPicPr>
        <p:blipFill>
          <a:blip r:embed="rId8">
            <a:extLst/>
          </a:blip>
          <a:stretch>
            <a:fillRect/>
          </a:stretch>
        </p:blipFill>
        <p:spPr>
          <a:xfrm>
            <a:off x="0" y="0"/>
            <a:ext cx="1371600" cy="304800"/>
          </a:xfrm>
          <a:prstGeom prst="rect">
            <a:avLst/>
          </a:prstGeom>
          <a:ln w="12700">
            <a:miter lim="400000"/>
          </a:ln>
        </p:spPr>
      </p:pic>
      <p:pic>
        <p:nvPicPr>
          <p:cNvPr id="233" name="image.pdf"/>
          <p:cNvPicPr/>
          <p:nvPr/>
        </p:nvPicPr>
        <p:blipFill>
          <a:blip r:embed="rId9">
            <a:extLst/>
          </a:blip>
          <a:stretch>
            <a:fillRect/>
          </a:stretch>
        </p:blipFill>
        <p:spPr>
          <a:xfrm>
            <a:off x="0" y="0"/>
            <a:ext cx="1371600" cy="304800"/>
          </a:xfrm>
          <a:prstGeom prst="rect">
            <a:avLst/>
          </a:prstGeom>
          <a:ln w="12700">
            <a:miter lim="400000"/>
          </a:ln>
        </p:spPr>
      </p:pic>
      <p:pic>
        <p:nvPicPr>
          <p:cNvPr id="234" name="image.pdf"/>
          <p:cNvPicPr/>
          <p:nvPr/>
        </p:nvPicPr>
        <p:blipFill>
          <a:blip r:embed="rId10">
            <a:extLst/>
          </a:blip>
          <a:stretch>
            <a:fillRect/>
          </a:stretch>
        </p:blipFill>
        <p:spPr>
          <a:xfrm>
            <a:off x="0" y="0"/>
            <a:ext cx="1371600" cy="304800"/>
          </a:xfrm>
          <a:prstGeom prst="rect">
            <a:avLst/>
          </a:prstGeom>
          <a:ln w="12700">
            <a:miter lim="400000"/>
          </a:ln>
        </p:spPr>
      </p:pic>
      <p:pic>
        <p:nvPicPr>
          <p:cNvPr id="235" name="image.pdf"/>
          <p:cNvPicPr/>
          <p:nvPr/>
        </p:nvPicPr>
        <p:blipFill>
          <a:blip r:embed="rId11">
            <a:extLst/>
          </a:blip>
          <a:stretch>
            <a:fillRect/>
          </a:stretch>
        </p:blipFill>
        <p:spPr>
          <a:xfrm>
            <a:off x="0" y="0"/>
            <a:ext cx="1371600" cy="304800"/>
          </a:xfrm>
          <a:prstGeom prst="rect">
            <a:avLst/>
          </a:prstGeom>
          <a:ln w="12700">
            <a:miter lim="400000"/>
          </a:ln>
        </p:spPr>
      </p:pic>
    </p:spTree>
  </p:cSld>
  <p:clrMapOvr>
    <a:masterClrMapping/>
  </p:clrMapOvr>
  <p:transition spd="med" advClick="1"/>
</p:sld>
</file>

<file path=ppt/slides/slide7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37" name="Shape 237"/>
          <p:cNvSpPr/>
          <p:nvPr/>
        </p:nvSpPr>
        <p:spPr>
          <a:xfrm>
            <a:off x="-1" y="0"/>
            <a:ext cx="9144002" cy="904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lvl="0">
              <a:defRPr sz="1800"/>
            </a:pPr>
            <a:r>
              <a:rPr sz="1400"/>
              <a:t>How well do you know this situation?  You've just been presented with a problem.  You need to come up with an idea - fast.  You come up with the big NOTHING!  Later, while contemplating the shower head, BAM!  The idea hits you out of the blue.  A moment of inspiration... Can you guess the moment of inspiration for the fellow creators?  Use your intuition.</a:t>
            </a:r>
          </a:p>
        </p:txBody>
      </p:sp>
      <p:graphicFrame>
        <p:nvGraphicFramePr>
          <p:cNvPr id="238" name="Table 238"/>
          <p:cNvGraphicFramePr/>
          <p:nvPr/>
        </p:nvGraphicFramePr>
        <p:xfrm>
          <a:off x="42862" y="762000"/>
          <a:ext cx="8677276" cy="58928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01600"/>
                <a:gridCol w="8575675"/>
              </a:tblGrid>
              <a:tr h="498475">
                <a:tc>
                  <a:txBody>
                    <a:bodyPr/>
                    <a:lstStyle/>
                    <a:p>
                      <a:pPr lvl="0" algn="l">
                        <a:defRPr b="0" i="0" sz="1800"/>
                      </a:pPr>
                      <a:r>
                        <a:rPr sz="100"/>
                        <a:t/>
                      </a:r>
                    </a:p>
                  </a:txBody>
                  <a:tcPr marL="0" marR="0" marT="0" marB="0" anchor="t" anchorCtr="0" horzOverflow="overflow">
                    <a:lnL w="12700">
                      <a:miter lim="400000"/>
                    </a:lnL>
                    <a:lnR w="12700">
                      <a:miter lim="400000"/>
                    </a:lnR>
                    <a:lnT w="12700">
                      <a:miter lim="400000"/>
                    </a:lnT>
                    <a:lnB w="12700">
                      <a:miter lim="400000"/>
                    </a:lnB>
                    <a:noFill/>
                  </a:tcPr>
                </a:tc>
                <a:tc>
                  <a:txBody>
                    <a:bodyPr/>
                    <a:lstStyle/>
                    <a:p>
                      <a:pPr lvl="0" algn="l">
                        <a:defRPr b="0" i="0" sz="1800"/>
                      </a:pPr>
                      <a:r>
                        <a:rPr sz="100"/>
                        <a:t/>
                      </a:r>
                    </a:p>
                  </a:txBody>
                  <a:tcPr marL="2586" marR="2586" marT="2586" marB="2586" anchor="t" anchorCtr="0" horzOverflow="overflow">
                    <a:lnL w="12700">
                      <a:miter lim="400000"/>
                    </a:lnL>
                    <a:lnR w="12700">
                      <a:solidFill>
                        <a:srgbClr val="000000"/>
                      </a:solidFill>
                      <a:round/>
                    </a:lnR>
                    <a:lnT w="12700">
                      <a:solidFill>
                        <a:srgbClr val="000000"/>
                      </a:solidFill>
                      <a:round/>
                    </a:lnT>
                    <a:lnB w="12700">
                      <a:solidFill>
                        <a:srgbClr val="000000"/>
                      </a:solidFill>
                      <a:round/>
                    </a:lnB>
                    <a:noFill/>
                  </a:tcPr>
                </a:tc>
              </a:tr>
              <a:tr h="1554162">
                <a:tc>
                  <a:txBody>
                    <a:bodyPr/>
                    <a:lstStyle/>
                    <a:p>
                      <a:pPr lvl="0">
                        <a:defRPr b="0" i="0" sz="1800"/>
                      </a:pPr>
                      <a:r>
                        <a:rPr sz="1200"/>
                        <a:t>1) </a:t>
                      </a:r>
                    </a:p>
                  </a:txBody>
                  <a:tcPr marL="0" marR="0" marT="0" marB="0" anchor="t" anchorCtr="0" horzOverflow="overflow">
                    <a:lnL w="12700">
                      <a:miter lim="400000"/>
                    </a:lnL>
                    <a:lnR w="12700">
                      <a:miter lim="400000"/>
                    </a:lnR>
                    <a:lnT w="12700">
                      <a:miter lim="400000"/>
                    </a:lnT>
                    <a:lnB w="12700">
                      <a:miter lim="400000"/>
                    </a:lnB>
                    <a:noFill/>
                  </a:tcPr>
                </a:tc>
                <a:tc>
                  <a:txBody>
                    <a:bodyPr/>
                    <a:lstStyle/>
                    <a:p>
                      <a:pPr lvl="0" algn="l">
                        <a:defRPr b="0" i="0" sz="1800"/>
                      </a:pPr>
                      <a:r>
                        <a:t>John Dunlop got the idea for rubber tires from... </a:t>
                      </a:r>
                      <a:br/>
                      <a:r>
                        <a:rPr>
                          <a:solidFill>
                            <a:srgbClr val="FF0000"/>
                          </a:solidFill>
                        </a:rPr>
                        <a:t>His garden hose</a:t>
                      </a:r>
                      <a:br>
                        <a:rPr>
                          <a:solidFill>
                            <a:srgbClr val="FF0000"/>
                          </a:solidFill>
                        </a:rPr>
                      </a:br>
                      <a:r>
                        <a:rPr>
                          <a:solidFill>
                            <a:srgbClr val="000080"/>
                          </a:solidFill>
                        </a:rPr>
                        <a:t>A raincoat</a:t>
                      </a:r>
                      <a:br>
                        <a:rPr>
                          <a:solidFill>
                            <a:srgbClr val="000080"/>
                          </a:solidFill>
                        </a:rPr>
                      </a:br>
                      <a:r>
                        <a:rPr>
                          <a:solidFill>
                            <a:srgbClr val="000080"/>
                          </a:solidFill>
                        </a:rPr>
                        <a:t>A molted snake skin</a:t>
                      </a:r>
                      <a:br>
                        <a:rPr>
                          <a:solidFill>
                            <a:srgbClr val="000080"/>
                          </a:solidFill>
                        </a:rPr>
                      </a:br>
                      <a:r>
                        <a:rPr>
                          <a:solidFill>
                            <a:srgbClr val="000080"/>
                          </a:solidFill>
                        </a:rPr>
                        <a:t>A sugar maple tree</a:t>
                      </a:r>
                      <a:br>
                        <a:rPr>
                          <a:solidFill>
                            <a:srgbClr val="000080"/>
                          </a:solidFill>
                        </a:rPr>
                      </a:br>
                      <a:r>
                        <a:rPr sz="1200">
                          <a:solidFill>
                            <a:srgbClr val="000080"/>
                          </a:solidFill>
                        </a:rPr>
                        <a:t>  </a:t>
                      </a:r>
                    </a:p>
                  </a:txBody>
                  <a:tcPr marL="0" marR="0" marT="0" marB="0" anchor="t" anchorCtr="0" horzOverflow="overflow">
                    <a:lnL w="12700">
                      <a:miter lim="400000"/>
                    </a:lnL>
                    <a:lnR w="12700">
                      <a:miter lim="400000"/>
                    </a:lnR>
                    <a:lnT w="12700">
                      <a:solidFill>
                        <a:srgbClr val="000000"/>
                      </a:solidFill>
                      <a:round/>
                    </a:lnT>
                    <a:lnB w="12700">
                      <a:miter lim="400000"/>
                    </a:lnB>
                    <a:noFill/>
                  </a:tcPr>
                </a:tc>
              </a:tr>
              <a:tr h="2193925">
                <a:tc>
                  <a:txBody>
                    <a:bodyPr/>
                    <a:lstStyle/>
                    <a:p>
                      <a:pPr lvl="0">
                        <a:defRPr b="0" i="0" sz="1800"/>
                      </a:pPr>
                      <a:r>
                        <a:rPr sz="2400"/>
                        <a:t>2) </a:t>
                      </a:r>
                    </a:p>
                  </a:txBody>
                  <a:tcPr marL="0" marR="0" marT="0" marB="0" anchor="t" anchorCtr="0" horzOverflow="overflow">
                    <a:lnL w="12700">
                      <a:miter lim="400000"/>
                    </a:lnL>
                    <a:lnR w="12700">
                      <a:miter lim="400000"/>
                    </a:lnR>
                    <a:lnT w="12700">
                      <a:miter lim="400000"/>
                    </a:lnT>
                    <a:lnB w="12700">
                      <a:miter lim="400000"/>
                    </a:lnB>
                    <a:noFill/>
                  </a:tcPr>
                </a:tc>
                <a:tc>
                  <a:txBody>
                    <a:bodyPr/>
                    <a:lstStyle/>
                    <a:p>
                      <a:pPr lvl="0" algn="l">
                        <a:defRPr b="0" i="0" sz="1800"/>
                      </a:pPr>
                      <a:r>
                        <a:rPr sz="2400"/>
                        <a:t>Eli Whitney realized his concept for the cotton gin when he saw... </a:t>
                      </a:r>
                      <a:br>
                        <a:rPr sz="2400"/>
                      </a:br>
                      <a:r>
                        <a:rPr sz="2400">
                          <a:solidFill>
                            <a:srgbClr val="000080"/>
                          </a:solidFill>
                        </a:rPr>
                        <a:t>A waterwheel</a:t>
                      </a:r>
                      <a:br>
                        <a:rPr sz="2400">
                          <a:solidFill>
                            <a:srgbClr val="000080"/>
                          </a:solidFill>
                        </a:rPr>
                      </a:br>
                      <a:r>
                        <a:rPr sz="2400">
                          <a:solidFill>
                            <a:srgbClr val="FF0000"/>
                          </a:solidFill>
                        </a:rPr>
                        <a:t>A cat reaching through a fence trying to grab a chicken</a:t>
                      </a:r>
                      <a:br>
                        <a:rPr sz="2400">
                          <a:solidFill>
                            <a:srgbClr val="FF0000"/>
                          </a:solidFill>
                        </a:rPr>
                      </a:br>
                      <a:r>
                        <a:rPr sz="2400">
                          <a:solidFill>
                            <a:srgbClr val="000080"/>
                          </a:solidFill>
                        </a:rPr>
                        <a:t>His landlord scraping a frying pan with a thin metal spatula</a:t>
                      </a:r>
                      <a:br>
                        <a:rPr sz="2400">
                          <a:solidFill>
                            <a:srgbClr val="000080"/>
                          </a:solidFill>
                        </a:rPr>
                      </a:br>
                      <a:r>
                        <a:rPr sz="2400">
                          <a:solidFill>
                            <a:srgbClr val="000080"/>
                          </a:solidFill>
                        </a:rPr>
                        <a:t>A horse drawn sleigh</a:t>
                      </a:r>
                      <a:endParaRPr>
                        <a:solidFill>
                          <a:srgbClr val="000080"/>
                        </a:solidFill>
                      </a:endParaRPr>
                    </a:p>
                  </a:txBody>
                  <a:tcPr marL="0" marR="0" marT="0" marB="0" anchor="t" anchorCtr="0" horzOverflow="overflow">
                    <a:lnL w="12700">
                      <a:miter lim="400000"/>
                    </a:lnL>
                    <a:lnR w="12700">
                      <a:miter lim="400000"/>
                    </a:lnR>
                    <a:lnT w="12700">
                      <a:miter lim="400000"/>
                    </a:lnT>
                    <a:lnB w="12700">
                      <a:miter lim="400000"/>
                    </a:lnB>
                    <a:noFill/>
                  </a:tcPr>
                </a:tc>
              </a:tr>
              <a:tr h="1646237">
                <a:tc>
                  <a:txBody>
                    <a:bodyPr/>
                    <a:lstStyle/>
                    <a:p>
                      <a:pPr lvl="0">
                        <a:defRPr b="0" i="0" sz="1800"/>
                      </a:pPr>
                      <a:r>
                        <a:t>3) </a:t>
                      </a:r>
                    </a:p>
                  </a:txBody>
                  <a:tcPr marL="0" marR="0" marT="0" marB="0" anchor="t" anchorCtr="0" horzOverflow="overflow">
                    <a:lnL w="12700">
                      <a:miter lim="400000"/>
                    </a:lnL>
                    <a:lnR w="12700">
                      <a:miter lim="400000"/>
                    </a:lnR>
                    <a:lnT w="12700">
                      <a:miter lim="400000"/>
                    </a:lnT>
                    <a:lnB w="12700">
                      <a:miter lim="400000"/>
                    </a:lnB>
                    <a:noFill/>
                  </a:tcPr>
                </a:tc>
                <a:tc>
                  <a:txBody>
                    <a:bodyPr/>
                    <a:lstStyle/>
                    <a:p>
                      <a:pPr lvl="0" algn="l">
                        <a:defRPr b="0" i="0" sz="1800"/>
                      </a:pPr>
                      <a:r>
                        <a:t>Rudolf Diesel got the idea for the design of his diesel engine from looking at... </a:t>
                      </a:r>
                      <a:br/>
                      <a:r>
                        <a:rPr>
                          <a:solidFill>
                            <a:srgbClr val="000080"/>
                          </a:solidFill>
                        </a:rPr>
                        <a:t>A magnifying glass</a:t>
                      </a:r>
                      <a:br>
                        <a:rPr>
                          <a:solidFill>
                            <a:srgbClr val="000080"/>
                          </a:solidFill>
                        </a:rPr>
                      </a:br>
                      <a:r>
                        <a:rPr>
                          <a:solidFill>
                            <a:srgbClr val="000080"/>
                          </a:solidFill>
                        </a:rPr>
                        <a:t>A typewriter</a:t>
                      </a:r>
                      <a:br>
                        <a:rPr>
                          <a:solidFill>
                            <a:srgbClr val="000080"/>
                          </a:solidFill>
                        </a:rPr>
                      </a:br>
                      <a:r>
                        <a:rPr>
                          <a:solidFill>
                            <a:srgbClr val="000080"/>
                          </a:solidFill>
                        </a:rPr>
                        <a:t>A daVinci drawing of the human lung</a:t>
                      </a:r>
                      <a:br>
                        <a:rPr>
                          <a:solidFill>
                            <a:srgbClr val="000080"/>
                          </a:solidFill>
                        </a:rPr>
                      </a:br>
                      <a:r>
                        <a:rPr>
                          <a:solidFill>
                            <a:srgbClr val="FF0000"/>
                          </a:solidFill>
                        </a:rPr>
                        <a:t>An Aztec spear</a:t>
                      </a:r>
                      <a:br>
                        <a:rPr>
                          <a:solidFill>
                            <a:srgbClr val="FF0000"/>
                          </a:solidFill>
                        </a:rPr>
                      </a:br>
                    </a:p>
                  </a:txBody>
                  <a:tcPr marL="0" marR="0" marT="0" marB="0" anchor="t" anchorCtr="0" horzOverflow="overflow">
                    <a:lnL w="12700">
                      <a:miter lim="400000"/>
                    </a:lnL>
                    <a:lnR w="12700">
                      <a:miter lim="400000"/>
                    </a:lnR>
                    <a:lnT w="12700">
                      <a:miter lim="400000"/>
                    </a:lnT>
                    <a:lnB w="12700">
                      <a:miter lim="400000"/>
                    </a:lnB>
                    <a:noFill/>
                  </a:tcPr>
                </a:tc>
              </a:tr>
            </a:tbl>
          </a:graphicData>
        </a:graphic>
      </p:graphicFrame>
      <p:pic>
        <p:nvPicPr>
          <p:cNvPr id="239" name="image.pdf"/>
          <p:cNvPicPr/>
          <p:nvPr/>
        </p:nvPicPr>
        <p:blipFill>
          <a:blip r:embed="rId2">
            <a:extLst/>
          </a:blip>
          <a:stretch>
            <a:fillRect/>
          </a:stretch>
        </p:blipFill>
        <p:spPr>
          <a:xfrm>
            <a:off x="0" y="0"/>
            <a:ext cx="1371600" cy="304800"/>
          </a:xfrm>
          <a:prstGeom prst="rect">
            <a:avLst/>
          </a:prstGeom>
          <a:ln w="12700">
            <a:miter lim="400000"/>
          </a:ln>
        </p:spPr>
      </p:pic>
      <p:pic>
        <p:nvPicPr>
          <p:cNvPr id="240" name="image.pdf"/>
          <p:cNvPicPr/>
          <p:nvPr/>
        </p:nvPicPr>
        <p:blipFill>
          <a:blip r:embed="rId3">
            <a:extLst/>
          </a:blip>
          <a:stretch>
            <a:fillRect/>
          </a:stretch>
        </p:blipFill>
        <p:spPr>
          <a:xfrm>
            <a:off x="0" y="0"/>
            <a:ext cx="1371600" cy="304800"/>
          </a:xfrm>
          <a:prstGeom prst="rect">
            <a:avLst/>
          </a:prstGeom>
          <a:ln w="12700">
            <a:miter lim="400000"/>
          </a:ln>
        </p:spPr>
      </p:pic>
      <p:pic>
        <p:nvPicPr>
          <p:cNvPr id="241" name="image.pdf"/>
          <p:cNvPicPr/>
          <p:nvPr/>
        </p:nvPicPr>
        <p:blipFill>
          <a:blip r:embed="rId4">
            <a:extLst/>
          </a:blip>
          <a:stretch>
            <a:fillRect/>
          </a:stretch>
        </p:blipFill>
        <p:spPr>
          <a:xfrm>
            <a:off x="0" y="0"/>
            <a:ext cx="1371600" cy="304800"/>
          </a:xfrm>
          <a:prstGeom prst="rect">
            <a:avLst/>
          </a:prstGeom>
          <a:ln w="12700">
            <a:miter lim="400000"/>
          </a:ln>
        </p:spPr>
      </p:pic>
      <p:pic>
        <p:nvPicPr>
          <p:cNvPr id="242" name="image.pdf"/>
          <p:cNvPicPr/>
          <p:nvPr/>
        </p:nvPicPr>
        <p:blipFill>
          <a:blip r:embed="rId5">
            <a:extLst/>
          </a:blip>
          <a:stretch>
            <a:fillRect/>
          </a:stretch>
        </p:blipFill>
        <p:spPr>
          <a:xfrm>
            <a:off x="0" y="0"/>
            <a:ext cx="1371600" cy="304800"/>
          </a:xfrm>
          <a:prstGeom prst="rect">
            <a:avLst/>
          </a:prstGeom>
          <a:ln w="12700">
            <a:miter lim="400000"/>
          </a:ln>
        </p:spPr>
      </p:pic>
      <p:pic>
        <p:nvPicPr>
          <p:cNvPr id="243" name="image.pdf"/>
          <p:cNvPicPr/>
          <p:nvPr/>
        </p:nvPicPr>
        <p:blipFill>
          <a:blip r:embed="rId6">
            <a:extLst/>
          </a:blip>
          <a:stretch>
            <a:fillRect/>
          </a:stretch>
        </p:blipFill>
        <p:spPr>
          <a:xfrm>
            <a:off x="0" y="0"/>
            <a:ext cx="1371600" cy="304800"/>
          </a:xfrm>
          <a:prstGeom prst="rect">
            <a:avLst/>
          </a:prstGeom>
          <a:ln w="12700">
            <a:miter lim="400000"/>
          </a:ln>
        </p:spPr>
      </p:pic>
      <p:pic>
        <p:nvPicPr>
          <p:cNvPr id="244" name="image.pdf"/>
          <p:cNvPicPr/>
          <p:nvPr/>
        </p:nvPicPr>
        <p:blipFill>
          <a:blip r:embed="rId7">
            <a:extLst/>
          </a:blip>
          <a:stretch>
            <a:fillRect/>
          </a:stretch>
        </p:blipFill>
        <p:spPr>
          <a:xfrm>
            <a:off x="0" y="0"/>
            <a:ext cx="1371600" cy="304800"/>
          </a:xfrm>
          <a:prstGeom prst="rect">
            <a:avLst/>
          </a:prstGeom>
          <a:ln w="12700">
            <a:miter lim="400000"/>
          </a:ln>
        </p:spPr>
      </p:pic>
      <p:pic>
        <p:nvPicPr>
          <p:cNvPr id="245" name="image.pdf"/>
          <p:cNvPicPr/>
          <p:nvPr/>
        </p:nvPicPr>
        <p:blipFill>
          <a:blip r:embed="rId8">
            <a:extLst/>
          </a:blip>
          <a:stretch>
            <a:fillRect/>
          </a:stretch>
        </p:blipFill>
        <p:spPr>
          <a:xfrm>
            <a:off x="0" y="0"/>
            <a:ext cx="1371600" cy="304800"/>
          </a:xfrm>
          <a:prstGeom prst="rect">
            <a:avLst/>
          </a:prstGeom>
          <a:ln w="12700">
            <a:miter lim="400000"/>
          </a:ln>
        </p:spPr>
      </p:pic>
      <p:pic>
        <p:nvPicPr>
          <p:cNvPr id="246" name="image.pdf"/>
          <p:cNvPicPr/>
          <p:nvPr/>
        </p:nvPicPr>
        <p:blipFill>
          <a:blip r:embed="rId9">
            <a:extLst/>
          </a:blip>
          <a:stretch>
            <a:fillRect/>
          </a:stretch>
        </p:blipFill>
        <p:spPr>
          <a:xfrm>
            <a:off x="0" y="0"/>
            <a:ext cx="1371600" cy="304800"/>
          </a:xfrm>
          <a:prstGeom prst="rect">
            <a:avLst/>
          </a:prstGeom>
          <a:ln w="12700">
            <a:miter lim="400000"/>
          </a:ln>
        </p:spPr>
      </p:pic>
      <p:pic>
        <p:nvPicPr>
          <p:cNvPr id="247" name="image.pdf"/>
          <p:cNvPicPr/>
          <p:nvPr/>
        </p:nvPicPr>
        <p:blipFill>
          <a:blip r:embed="rId10">
            <a:extLst/>
          </a:blip>
          <a:stretch>
            <a:fillRect/>
          </a:stretch>
        </p:blipFill>
        <p:spPr>
          <a:xfrm>
            <a:off x="0" y="0"/>
            <a:ext cx="1371600" cy="304800"/>
          </a:xfrm>
          <a:prstGeom prst="rect">
            <a:avLst/>
          </a:prstGeom>
          <a:ln w="12700">
            <a:miter lim="400000"/>
          </a:ln>
        </p:spPr>
      </p:pic>
      <p:pic>
        <p:nvPicPr>
          <p:cNvPr id="248" name="image.pdf"/>
          <p:cNvPicPr/>
          <p:nvPr/>
        </p:nvPicPr>
        <p:blipFill>
          <a:blip r:embed="rId11">
            <a:extLst/>
          </a:blip>
          <a:stretch>
            <a:fillRect/>
          </a:stretch>
        </p:blipFill>
        <p:spPr>
          <a:xfrm>
            <a:off x="0" y="0"/>
            <a:ext cx="1371600" cy="304800"/>
          </a:xfrm>
          <a:prstGeom prst="rect">
            <a:avLst/>
          </a:prstGeom>
          <a:ln w="12700">
            <a:miter lim="400000"/>
          </a:ln>
        </p:spPr>
      </p:pic>
    </p:spTree>
  </p:cSld>
  <p:clrMapOvr>
    <a:masterClrMapping/>
  </p:clrMapOvr>
  <p:transition spd="med" advClick="1"/>
</p:sld>
</file>

<file path=ppt/slides/slide7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50" name="Capture.png" descr="C:\Users\strunci\Pictures\Capture.PNG"/>
          <p:cNvPicPr/>
          <p:nvPr/>
        </p:nvPicPr>
        <p:blipFill>
          <a:blip r:embed="rId2">
            <a:extLst/>
          </a:blip>
          <a:stretch>
            <a:fillRect/>
          </a:stretch>
        </p:blipFill>
        <p:spPr>
          <a:xfrm>
            <a:off x="76200" y="65087"/>
            <a:ext cx="8915400" cy="6792913"/>
          </a:xfrm>
          <a:prstGeom prst="rect">
            <a:avLst/>
          </a:prstGeom>
          <a:ln w="12700">
            <a:miter lim="400000"/>
          </a:ln>
        </p:spPr>
      </p:pic>
    </p:spTree>
  </p:cSld>
  <p:clrMapOvr>
    <a:masterClrMapping/>
  </p:clrMapOvr>
  <p:transition spd="med" advClick="1"/>
</p:sld>
</file>

<file path=ppt/slides/slide7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52" name="Capture.png" descr="C:\Users\strunci\Pictures\Capture.PNG"/>
          <p:cNvPicPr/>
          <p:nvPr/>
        </p:nvPicPr>
        <p:blipFill>
          <a:blip r:embed="rId2">
            <a:extLst/>
          </a:blip>
          <a:stretch>
            <a:fillRect/>
          </a:stretch>
        </p:blipFill>
        <p:spPr>
          <a:xfrm>
            <a:off x="63500" y="92075"/>
            <a:ext cx="8915400" cy="6792913"/>
          </a:xfrm>
          <a:prstGeom prst="rect">
            <a:avLst/>
          </a:prstGeom>
          <a:ln w="12700">
            <a:miter lim="400000"/>
          </a:ln>
        </p:spPr>
      </p:pic>
      <p:sp>
        <p:nvSpPr>
          <p:cNvPr id="253" name="Shape 253"/>
          <p:cNvSpPr/>
          <p:nvPr/>
        </p:nvSpPr>
        <p:spPr>
          <a:xfrm>
            <a:off x="115887" y="1219200"/>
            <a:ext cx="488951" cy="484188"/>
          </a:xfrm>
          <a:prstGeom prst="rightArrow">
            <a:avLst>
              <a:gd name="adj1" fmla="val 50000"/>
              <a:gd name="adj2" fmla="val 50001"/>
            </a:avLst>
          </a:prstGeom>
          <a:solidFill>
            <a:srgbClr val="FF0000"/>
          </a:solidFill>
          <a:ln w="25400">
            <a:solidFill>
              <a:srgbClr val="FF0000"/>
            </a:solidFill>
            <a:round/>
          </a:ln>
        </p:spPr>
        <p:txBody>
          <a:bodyPr lIns="0" tIns="0" rIns="0" bIns="0" anchor="ctr"/>
          <a:lstStyle/>
          <a:p>
            <a:pPr lvl="0" algn="ctr">
              <a:defRPr>
                <a:solidFill>
                  <a:srgbClr val="FFFFFF"/>
                </a:solidFill>
              </a:defRPr>
            </a:pPr>
          </a:p>
        </p:txBody>
      </p:sp>
      <p:sp>
        <p:nvSpPr>
          <p:cNvPr id="254" name="Shape 254"/>
          <p:cNvSpPr/>
          <p:nvPr/>
        </p:nvSpPr>
        <p:spPr>
          <a:xfrm>
            <a:off x="115887" y="3454400"/>
            <a:ext cx="488951" cy="484188"/>
          </a:xfrm>
          <a:prstGeom prst="rightArrow">
            <a:avLst>
              <a:gd name="adj1" fmla="val 50000"/>
              <a:gd name="adj2" fmla="val 50001"/>
            </a:avLst>
          </a:prstGeom>
          <a:solidFill>
            <a:srgbClr val="FF0000"/>
          </a:solidFill>
          <a:ln w="25400">
            <a:solidFill>
              <a:srgbClr val="FF0000"/>
            </a:solidFill>
            <a:round/>
          </a:ln>
        </p:spPr>
        <p:txBody>
          <a:bodyPr lIns="0" tIns="0" rIns="0" bIns="0" anchor="ctr"/>
          <a:lstStyle/>
          <a:p>
            <a:pPr lvl="0" algn="ctr">
              <a:defRPr>
                <a:solidFill>
                  <a:srgbClr val="FFFFFF"/>
                </a:solidFill>
              </a:defRPr>
            </a:pPr>
          </a:p>
        </p:txBody>
      </p:sp>
      <p:sp>
        <p:nvSpPr>
          <p:cNvPr id="255" name="Shape 255"/>
          <p:cNvSpPr/>
          <p:nvPr/>
        </p:nvSpPr>
        <p:spPr>
          <a:xfrm>
            <a:off x="115887" y="6096000"/>
            <a:ext cx="488951" cy="484188"/>
          </a:xfrm>
          <a:prstGeom prst="rightArrow">
            <a:avLst>
              <a:gd name="adj1" fmla="val 50000"/>
              <a:gd name="adj2" fmla="val 50001"/>
            </a:avLst>
          </a:prstGeom>
          <a:solidFill>
            <a:srgbClr val="FF0000"/>
          </a:solidFill>
          <a:ln w="25400">
            <a:solidFill>
              <a:srgbClr val="FF0000"/>
            </a:solidFill>
            <a:round/>
          </a:ln>
        </p:spPr>
        <p:txBody>
          <a:bodyPr lIns="0" tIns="0" rIns="0" bIns="0" anchor="ctr"/>
          <a:lstStyle/>
          <a:p>
            <a:pPr lvl="0" algn="ctr">
              <a:defRPr>
                <a:solidFill>
                  <a:srgbClr val="FFFFFF"/>
                </a:solidFill>
              </a:defRPr>
            </a:pP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 name="Shape 28"/>
          <p:cNvSpPr/>
          <p:nvPr/>
        </p:nvSpPr>
        <p:spPr>
          <a:xfrm>
            <a:off x="-1" y="0"/>
            <a:ext cx="9144002" cy="578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800"/>
              <a:t>A Short Neurological Test </a:t>
            </a:r>
            <a:br>
              <a:rPr sz="2800"/>
            </a:br>
            <a:r>
              <a:rPr b="1" sz="2800"/>
              <a:t>1- Find the C below.</a:t>
            </a:r>
            <a:br>
              <a:rPr b="1" sz="2800"/>
            </a:br>
            <a:br>
              <a:rPr b="1" sz="2800"/>
            </a:br>
            <a:r>
              <a:rPr sz="2800"/>
              <a:t>OOOOOOOOOOOOOOOOOOOOOOOOOOOOOOO</a:t>
            </a:r>
            <a:br>
              <a:rPr sz="2800"/>
            </a:br>
            <a:r>
              <a:rPr sz="2800"/>
              <a:t>OOOOOOOOOOOOOOOOOOOOOOOOOOOOOOO</a:t>
            </a:r>
            <a:br>
              <a:rPr sz="2800"/>
            </a:br>
            <a:r>
              <a:rPr sz="2800"/>
              <a:t>OOOOOOOOOOOOOOOOOOOOOOOOOOOOOOO</a:t>
            </a:r>
            <a:br>
              <a:rPr sz="2800"/>
            </a:br>
            <a:r>
              <a:rPr sz="2800"/>
              <a:t>OOOOOOOOOOOOOOOOOOOOOOOOOOOOOOO</a:t>
            </a:r>
            <a:br>
              <a:rPr sz="2800"/>
            </a:br>
            <a:r>
              <a:rPr sz="2800"/>
              <a:t>OOOOOOOOOOOOOOOOOOOOOOOOOOOOOOO</a:t>
            </a:r>
            <a:br>
              <a:rPr sz="2800"/>
            </a:br>
            <a:r>
              <a:rPr sz="2800"/>
              <a:t>OOOOOOOOOOOOOOOOOOOOOOOOOOOOOOO</a:t>
            </a:r>
            <a:br>
              <a:rPr sz="2800"/>
            </a:br>
            <a:r>
              <a:rPr sz="2800"/>
              <a:t>OOOOOOOOOOOOOOOOOOO</a:t>
            </a:r>
            <a:r>
              <a:rPr sz="2800">
                <a:solidFill>
                  <a:srgbClr val="FF0000"/>
                </a:solidFill>
              </a:rPr>
              <a:t>C</a:t>
            </a:r>
            <a:r>
              <a:rPr sz="2800"/>
              <a:t>OOOOOOOOOOO</a:t>
            </a:r>
            <a:br>
              <a:rPr sz="2800"/>
            </a:br>
            <a:r>
              <a:rPr sz="2800"/>
              <a:t>OOOOOOOOOOOOOOOOOOOOOOOOOOOOOOO</a:t>
            </a:r>
            <a:br>
              <a:rPr sz="2800"/>
            </a:br>
            <a:r>
              <a:rPr sz="2800"/>
              <a:t>OOOOOOOOOOOOOOOOOOOOOOOOOOOOOOO</a:t>
            </a:r>
            <a:br>
              <a:rPr sz="2800"/>
            </a:br>
            <a:r>
              <a:rPr sz="2800"/>
              <a:t>OOOOOOOOOOOOOOOOOOOOOOOOOOOOOOO</a:t>
            </a:r>
            <a:br>
              <a:rPr sz="2800"/>
            </a:br>
            <a:r>
              <a:rPr sz="2800"/>
              <a:t>OOOOOOOOOOOOOOOOOOOOOOOOOOOOOOO</a:t>
            </a:r>
          </a:p>
        </p:txBody>
      </p:sp>
    </p:spTree>
  </p:cSld>
  <p:clrMapOvr>
    <a:masterClrMapping/>
  </p:clrMapOvr>
  <p:transition spd="med" advClick="1"/>
</p:sld>
</file>

<file path=ppt/slides/slide8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57" name="1Capture.png" descr="C:\Users\strunci\Pictures\1Capture.PNG"/>
          <p:cNvPicPr/>
          <p:nvPr/>
        </p:nvPicPr>
        <p:blipFill>
          <a:blip r:embed="rId2">
            <a:extLst/>
          </a:blip>
          <a:stretch>
            <a:fillRect/>
          </a:stretch>
        </p:blipFill>
        <p:spPr>
          <a:xfrm>
            <a:off x="314325" y="76200"/>
            <a:ext cx="8601075" cy="6705600"/>
          </a:xfrm>
          <a:prstGeom prst="rect">
            <a:avLst/>
          </a:prstGeom>
          <a:ln w="12700">
            <a:miter lim="400000"/>
          </a:ln>
        </p:spPr>
      </p:pic>
    </p:spTree>
  </p:cSld>
  <p:clrMapOvr>
    <a:masterClrMapping/>
  </p:clrMapOvr>
  <p:transition spd="med" advClick="1"/>
</p:sld>
</file>

<file path=ppt/slides/slide8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59" name="1Capture.png" descr="C:\Users\strunci\Pictures\1Capture.PNG"/>
          <p:cNvPicPr/>
          <p:nvPr/>
        </p:nvPicPr>
        <p:blipFill>
          <a:blip r:embed="rId2">
            <a:extLst/>
          </a:blip>
          <a:stretch>
            <a:fillRect/>
          </a:stretch>
        </p:blipFill>
        <p:spPr>
          <a:xfrm>
            <a:off x="314325" y="76200"/>
            <a:ext cx="8601075" cy="6705600"/>
          </a:xfrm>
          <a:prstGeom prst="rect">
            <a:avLst/>
          </a:prstGeom>
          <a:ln w="12700">
            <a:miter lim="400000"/>
          </a:ln>
        </p:spPr>
      </p:pic>
      <p:sp>
        <p:nvSpPr>
          <p:cNvPr id="260" name="Shape 260"/>
          <p:cNvSpPr/>
          <p:nvPr/>
        </p:nvSpPr>
        <p:spPr>
          <a:xfrm>
            <a:off x="266700" y="473075"/>
            <a:ext cx="609600" cy="484188"/>
          </a:xfrm>
          <a:prstGeom prst="rightArrow">
            <a:avLst>
              <a:gd name="adj1" fmla="val 50000"/>
              <a:gd name="adj2" fmla="val 49999"/>
            </a:avLst>
          </a:prstGeom>
          <a:solidFill>
            <a:srgbClr val="FF0000"/>
          </a:solidFill>
          <a:ln w="25400">
            <a:solidFill>
              <a:srgbClr val="FF0000"/>
            </a:solidFill>
            <a:round/>
          </a:ln>
        </p:spPr>
        <p:txBody>
          <a:bodyPr lIns="0" tIns="0" rIns="0" bIns="0" anchor="ctr"/>
          <a:lstStyle/>
          <a:p>
            <a:pPr lvl="0" algn="ctr">
              <a:defRPr>
                <a:solidFill>
                  <a:srgbClr val="FFFFFF"/>
                </a:solidFill>
              </a:defRPr>
            </a:pPr>
          </a:p>
        </p:txBody>
      </p:sp>
      <p:sp>
        <p:nvSpPr>
          <p:cNvPr id="261" name="Shape 261"/>
          <p:cNvSpPr/>
          <p:nvPr/>
        </p:nvSpPr>
        <p:spPr>
          <a:xfrm>
            <a:off x="314325" y="3124200"/>
            <a:ext cx="609600" cy="484188"/>
          </a:xfrm>
          <a:prstGeom prst="rightArrow">
            <a:avLst>
              <a:gd name="adj1" fmla="val 50000"/>
              <a:gd name="adj2" fmla="val 49999"/>
            </a:avLst>
          </a:prstGeom>
          <a:solidFill>
            <a:srgbClr val="FF0000"/>
          </a:solidFill>
          <a:ln w="25400">
            <a:solidFill>
              <a:srgbClr val="FF0000"/>
            </a:solidFill>
            <a:round/>
          </a:ln>
        </p:spPr>
        <p:txBody>
          <a:bodyPr lIns="0" tIns="0" rIns="0" bIns="0" anchor="ctr"/>
          <a:lstStyle/>
          <a:p>
            <a:pPr lvl="0" algn="ctr">
              <a:defRPr>
                <a:solidFill>
                  <a:srgbClr val="FFFFFF"/>
                </a:solidFill>
              </a:defRPr>
            </a:pPr>
          </a:p>
        </p:txBody>
      </p:sp>
      <p:sp>
        <p:nvSpPr>
          <p:cNvPr id="262" name="Shape 262"/>
          <p:cNvSpPr/>
          <p:nvPr/>
        </p:nvSpPr>
        <p:spPr>
          <a:xfrm>
            <a:off x="314325" y="5334000"/>
            <a:ext cx="609600" cy="484188"/>
          </a:xfrm>
          <a:prstGeom prst="rightArrow">
            <a:avLst>
              <a:gd name="adj1" fmla="val 50000"/>
              <a:gd name="adj2" fmla="val 49999"/>
            </a:avLst>
          </a:prstGeom>
          <a:solidFill>
            <a:srgbClr val="FF0000"/>
          </a:solidFill>
          <a:ln w="25400">
            <a:solidFill>
              <a:srgbClr val="FF0000"/>
            </a:solidFill>
            <a:round/>
          </a:ln>
        </p:spPr>
        <p:txBody>
          <a:bodyPr lIns="0" tIns="0" rIns="0" bIns="0" anchor="ctr"/>
          <a:lstStyle/>
          <a:p>
            <a:pPr lvl="0" algn="ctr">
              <a:defRPr>
                <a:solidFill>
                  <a:srgbClr val="FFFFFF"/>
                </a:solidFill>
              </a:defRPr>
            </a:pPr>
          </a:p>
        </p:txBody>
      </p:sp>
    </p:spTree>
  </p:cSld>
  <p:clrMapOvr>
    <a:masterClrMapping/>
  </p:clrMapOvr>
  <p:transition spd="med" advClick="1"/>
</p:sld>
</file>

<file path=ppt/slides/slide8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nvSpPr>
        <p:spPr>
          <a:xfrm>
            <a:off x="381000" y="76200"/>
            <a:ext cx="8686800" cy="5260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vl1pPr>
          </a:lstStyle>
          <a:p>
            <a:pPr lvl="0">
              <a:defRPr sz="1800"/>
            </a:pPr>
            <a:r>
              <a:rPr sz="3200"/>
              <a:t>Look at the first sketch and imagine that you are the person shown standing in the room. You have been given the task of tying together the ends of the two strings suspended from the ceiling. The strings are located so that you cannot reach one string with your outstretched hand while holding the second in your other hand. The room is totally bare, and you have only the resources you would normally have in your pocket or handbag. How do you solve this problem?</a:t>
            </a:r>
          </a:p>
        </p:txBody>
      </p:sp>
      <p:pic>
        <p:nvPicPr>
          <p:cNvPr id="265" name="ensc_03.png" descr="http://www.glencoe.com/sec/busadmin/entre/teacher/creative/images/ensc_03.gif"/>
          <p:cNvPicPr/>
          <p:nvPr/>
        </p:nvPicPr>
        <p:blipFill>
          <a:blip r:embed="rId2">
            <a:extLst/>
          </a:blip>
          <a:stretch>
            <a:fillRect/>
          </a:stretch>
        </p:blipFill>
        <p:spPr>
          <a:xfrm>
            <a:off x="4724400" y="4876800"/>
            <a:ext cx="2133600" cy="1285875"/>
          </a:xfrm>
          <a:prstGeom prst="rect">
            <a:avLst/>
          </a:prstGeom>
          <a:ln w="12700">
            <a:miter lim="400000"/>
          </a:ln>
        </p:spPr>
      </p:pic>
    </p:spTree>
  </p:cSld>
  <p:clrMapOvr>
    <a:masterClrMapping/>
  </p:clrMapOvr>
  <p:transition spd="med" advClick="1"/>
</p:sld>
</file>

<file path=ppt/slides/slide8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7" name="ensc_03.png" descr="http://www.glencoe.com/sec/busadmin/entre/teacher/creative/images/ensc_03.gif"/>
          <p:cNvPicPr/>
          <p:nvPr/>
        </p:nvPicPr>
        <p:blipFill>
          <a:blip r:embed="rId2">
            <a:extLst/>
          </a:blip>
          <a:stretch>
            <a:fillRect/>
          </a:stretch>
        </p:blipFill>
        <p:spPr>
          <a:xfrm>
            <a:off x="381000" y="228600"/>
            <a:ext cx="8534400" cy="6477000"/>
          </a:xfrm>
          <a:prstGeom prst="rect">
            <a:avLst/>
          </a:prstGeom>
          <a:ln w="12700">
            <a:miter lim="400000"/>
          </a:ln>
        </p:spPr>
      </p:pic>
    </p:spTree>
  </p:cSld>
  <p:clrMapOvr>
    <a:masterClrMapping/>
  </p:clrMapOvr>
  <p:transition spd="med" advClick="1"/>
</p:sld>
</file>

<file path=ppt/slides/slide8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nvSpPr>
        <p:spPr>
          <a:xfrm>
            <a:off x="685800" y="381000"/>
            <a:ext cx="8077200" cy="6657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lvl1pPr>
          </a:lstStyle>
          <a:p>
            <a:pPr lvl="0">
              <a:defRPr sz="1800"/>
            </a:pPr>
            <a:r>
              <a:rPr sz="4000"/>
              <a:t>Most people will see the difficulty as a shortness of reach. That is, they state the problem to themselves as: "How can I get to the second string?" The consequence of this perspective is that all effort goes into vain efforts to find a means of making one of the strings longer. But the "givens" of this problem make such a solution impossible.</a:t>
            </a:r>
          </a:p>
        </p:txBody>
      </p:sp>
    </p:spTree>
  </p:cSld>
  <p:clrMapOvr>
    <a:masterClrMapping/>
  </p:clrMapOvr>
  <p:transition spd="med" advClick="1"/>
</p:sld>
</file>

<file path=ppt/slides/slide8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nvSpPr>
        <p:spPr>
          <a:xfrm>
            <a:off x="228600" y="152400"/>
            <a:ext cx="8686800" cy="7254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lvl1pPr>
          </a:lstStyle>
          <a:p>
            <a:pPr lvl="0">
              <a:defRPr sz="1800"/>
            </a:pPr>
            <a:r>
              <a:rPr sz="4000"/>
              <a:t>If, however, you define the problem as "How can the string and I get together?", another sort of solution may occur to you. The solution requires that you see the difficulty in terms of getting the second string to come to you. If you tie a small object-say, a key or a ring-to the end of one string and set it swinging like a pendulum, you can grab it while still holding the end of the second string in the other hand.</a:t>
            </a:r>
          </a:p>
        </p:txBody>
      </p:sp>
    </p:spTree>
  </p:cSld>
  <p:clrMapOvr>
    <a:masterClrMapping/>
  </p:clrMapOvr>
  <p:transition spd="med" advClick="1"/>
</p:sld>
</file>

<file path=ppt/slides/slide8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3" name="ensc_03b.png" descr="http://www.glencoe.com/sec/busadmin/entre/teacher/creative/images/ensc_03b.gif"/>
          <p:cNvPicPr/>
          <p:nvPr/>
        </p:nvPicPr>
        <p:blipFill>
          <a:blip r:embed="rId2">
            <a:extLst/>
          </a:blip>
          <a:stretch>
            <a:fillRect/>
          </a:stretch>
        </p:blipFill>
        <p:spPr>
          <a:xfrm>
            <a:off x="381000" y="152400"/>
            <a:ext cx="8534400" cy="6553200"/>
          </a:xfrm>
          <a:prstGeom prst="rect">
            <a:avLst/>
          </a:prstGeom>
          <a:ln w="12700">
            <a:miter lim="400000"/>
          </a:ln>
        </p:spPr>
      </p:pic>
    </p:spTree>
  </p:cSld>
  <p:clrMapOvr>
    <a:masterClrMapping/>
  </p:clrMapOvr>
  <p:transition spd="med" advClick="1"/>
</p:sld>
</file>

<file path=ppt/slides/slide8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5" name="DOG_image002.jpg" descr="C:\Users\strunci\Documents\DOG_image002.jpg"/>
          <p:cNvPicPr/>
          <p:nvPr/>
        </p:nvPicPr>
        <p:blipFill>
          <a:blip r:embed="rId2">
            <a:extLst/>
          </a:blip>
          <a:stretch>
            <a:fillRect/>
          </a:stretch>
        </p:blipFill>
        <p:spPr>
          <a:xfrm>
            <a:off x="0" y="-6350"/>
            <a:ext cx="9144000" cy="6858000"/>
          </a:xfrm>
          <a:prstGeom prst="rect">
            <a:avLst/>
          </a:prstGeom>
          <a:ln w="12700">
            <a:miter lim="400000"/>
          </a:ln>
        </p:spPr>
      </p:pic>
      <p:sp>
        <p:nvSpPr>
          <p:cNvPr id="276" name="Shape 276"/>
          <p:cNvSpPr/>
          <p:nvPr/>
        </p:nvSpPr>
        <p:spPr>
          <a:xfrm>
            <a:off x="2362200" y="5638800"/>
            <a:ext cx="4648200" cy="891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5400">
                <a:solidFill>
                  <a:srgbClr val="FFFFFF"/>
                </a:solidFill>
              </a:defRPr>
            </a:lvl1pPr>
          </a:lstStyle>
          <a:p>
            <a:pPr lvl="0">
              <a:defRPr sz="1800">
                <a:solidFill>
                  <a:srgbClr val="000000"/>
                </a:solidFill>
              </a:defRPr>
            </a:pPr>
            <a:r>
              <a:rPr sz="5400">
                <a:solidFill>
                  <a:srgbClr val="FFFFFF"/>
                </a:solidFill>
              </a:rPr>
              <a:t>That’s all!</a:t>
            </a:r>
          </a:p>
        </p:txBody>
      </p:sp>
    </p:spTree>
  </p:cSld>
  <p:clrMapOvr>
    <a:masterClrMapping/>
  </p:clrMapOvr>
  <p:transition spd="med" advClick="1"/>
</p:sld>
</file>

<file path=ppt/slides/slide8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8" name="MPj04231000000[1].jpg" descr="C:\Documents and Settings\strunci\Local Settings\Temporary Internet Files\Content.IE5\31WMIBG8\MPj04231000000[1].jpg"/>
          <p:cNvPicPr/>
          <p:nvPr/>
        </p:nvPicPr>
        <p:blipFill>
          <a:blip r:embed="rId2">
            <a:extLst/>
          </a:blip>
          <a:stretch>
            <a:fillRect/>
          </a:stretch>
        </p:blipFill>
        <p:spPr>
          <a:xfrm>
            <a:off x="0" y="277812"/>
            <a:ext cx="9144000" cy="6302376"/>
          </a:xfrm>
          <a:prstGeom prst="rect">
            <a:avLst/>
          </a:prstGeom>
          <a:ln w="12700">
            <a:miter lim="400000"/>
          </a:ln>
        </p:spPr>
      </p:pic>
      <p:pic>
        <p:nvPicPr>
          <p:cNvPr id="279" name="MPj04231000000[1].jpg" descr="C:\Documents and Settings\strunci\Local Settings\Temporary Internet Files\Content.IE5\31WMIBG8\MPj04231000000[1].jpg"/>
          <p:cNvPicPr/>
          <p:nvPr/>
        </p:nvPicPr>
        <p:blipFill>
          <a:blip r:embed="rId2">
            <a:extLst/>
          </a:blip>
          <a:stretch>
            <a:fillRect/>
          </a:stretch>
        </p:blipFill>
        <p:spPr>
          <a:xfrm>
            <a:off x="0" y="277812"/>
            <a:ext cx="9144000" cy="6302376"/>
          </a:xfrm>
          <a:prstGeom prst="rect">
            <a:avLst/>
          </a:prstGeom>
          <a:ln w="12700">
            <a:miter lim="400000"/>
          </a:ln>
        </p:spPr>
      </p:pic>
      <p:pic>
        <p:nvPicPr>
          <p:cNvPr id="280" name="MPj04231000000[1].jpg" descr="C:\Documents and Settings\strunci\Local Settings\Temporary Internet Files\Content.IE5\31WMIBG8\MPj04231000000[1].jpg"/>
          <p:cNvPicPr/>
          <p:nvPr/>
        </p:nvPicPr>
        <p:blipFill>
          <a:blip r:embed="rId2">
            <a:extLst/>
          </a:blip>
          <a:stretch>
            <a:fillRect/>
          </a:stretch>
        </p:blipFill>
        <p:spPr>
          <a:xfrm>
            <a:off x="0" y="277812"/>
            <a:ext cx="9144000" cy="6302376"/>
          </a:xfrm>
          <a:prstGeom prst="rect">
            <a:avLst/>
          </a:prstGeom>
          <a:ln w="12700">
            <a:miter lim="400000"/>
          </a:ln>
        </p:spPr>
      </p:pic>
      <p:pic>
        <p:nvPicPr>
          <p:cNvPr id="281" name="MPj04231000000[1].jpg" descr="C:\Documents and Settings\strunci\Local Settings\Temporary Internet Files\Content.IE5\31WMIBG8\MPj04231000000[1].jpg"/>
          <p:cNvPicPr/>
          <p:nvPr/>
        </p:nvPicPr>
        <p:blipFill>
          <a:blip r:embed="rId2">
            <a:extLst/>
          </a:blip>
          <a:stretch>
            <a:fillRect/>
          </a:stretch>
        </p:blipFill>
        <p:spPr>
          <a:xfrm>
            <a:off x="0" y="277812"/>
            <a:ext cx="9144000" cy="6302376"/>
          </a:xfrm>
          <a:prstGeom prst="rect">
            <a:avLst/>
          </a:prstGeom>
          <a:ln w="12700">
            <a:miter lim="400000"/>
          </a:ln>
        </p:spPr>
      </p:pic>
      <p:pic>
        <p:nvPicPr>
          <p:cNvPr id="282" name="MPj04231000000[1].jpg" descr="C:\Documents and Settings\strunci\Local Settings\Temporary Internet Files\Content.IE5\31WMIBG8\MPj04231000000[1].jpg"/>
          <p:cNvPicPr/>
          <p:nvPr/>
        </p:nvPicPr>
        <p:blipFill>
          <a:blip r:embed="rId2">
            <a:extLst/>
          </a:blip>
          <a:stretch>
            <a:fillRect/>
          </a:stretch>
        </p:blipFill>
        <p:spPr>
          <a:xfrm>
            <a:off x="0" y="0"/>
            <a:ext cx="9144000" cy="6858000"/>
          </a:xfrm>
          <a:prstGeom prst="rect">
            <a:avLst/>
          </a:prstGeom>
          <a:ln w="12700">
            <a:miter lim="400000"/>
          </a:ln>
        </p:spPr>
      </p:pic>
      <p:sp>
        <p:nvSpPr>
          <p:cNvPr id="283" name="Shape 283"/>
          <p:cNvSpPr/>
          <p:nvPr/>
        </p:nvSpPr>
        <p:spPr>
          <a:xfrm>
            <a:off x="2362200" y="5562600"/>
            <a:ext cx="5486400" cy="486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solidFill>
                  <a:srgbClr val="FFFFFF"/>
                </a:solidFill>
                <a:latin typeface="Arial"/>
                <a:ea typeface="Arial"/>
                <a:cs typeface="Arial"/>
                <a:sym typeface="Arial"/>
              </a:defRPr>
            </a:lvl1pPr>
          </a:lstStyle>
          <a:p>
            <a:pPr lvl="0">
              <a:defRPr b="0" sz="1800">
                <a:solidFill>
                  <a:srgbClr val="000000"/>
                </a:solidFill>
              </a:defRPr>
            </a:pPr>
            <a:r>
              <a:rPr b="1" sz="2800">
                <a:solidFill>
                  <a:srgbClr val="FFFFFF"/>
                </a:solidFill>
              </a:rPr>
              <a:t>That’s All. </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 name="Shape 30"/>
          <p:cNvSpPr/>
          <p:nvPr/>
        </p:nvSpPr>
        <p:spPr>
          <a:xfrm>
            <a:off x="-1" y="0"/>
            <a:ext cx="9144002" cy="5374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b="1" sz="2800"/>
          </a:p>
          <a:p>
            <a:pPr lvl="0"/>
            <a:endParaRPr b="1" sz="2800"/>
          </a:p>
          <a:p>
            <a:pPr lvl="0"/>
            <a:endParaRPr b="1" sz="2800"/>
          </a:p>
          <a:p>
            <a:pPr lvl="0"/>
            <a:endParaRPr b="1" sz="2800"/>
          </a:p>
          <a:p>
            <a:pPr lvl="0"/>
            <a:endParaRPr b="1" sz="2800"/>
          </a:p>
          <a:p>
            <a:pPr lvl="0"/>
            <a:r>
              <a:rPr b="1" sz="2800"/>
              <a:t>2- If you already found the C, now find the 6 below.</a:t>
            </a:r>
            <a:br>
              <a:rPr b="1" sz="2800"/>
            </a:br>
            <a:br>
              <a:rPr b="1" sz="2800"/>
            </a:br>
            <a:r>
              <a:rPr sz="2800"/>
              <a:t>99999999999999999999999999999999999999999999999</a:t>
            </a:r>
            <a:br>
              <a:rPr sz="2800"/>
            </a:br>
            <a:r>
              <a:rPr sz="2800"/>
              <a:t>99999999999999999999999999999999999999999999999</a:t>
            </a:r>
            <a:br>
              <a:rPr sz="2800"/>
            </a:br>
            <a:r>
              <a:rPr sz="2800"/>
              <a:t>99999999999999999999999999999999999999999999999</a:t>
            </a:r>
            <a:br>
              <a:rPr sz="2800"/>
            </a:br>
            <a:r>
              <a:rPr sz="2800"/>
              <a:t>69999999999999999999999999999999999999999999999</a:t>
            </a:r>
            <a:br>
              <a:rPr sz="2800"/>
            </a:br>
            <a:r>
              <a:rPr sz="2800"/>
              <a:t>99999999999999999999999999999999999999999999999</a:t>
            </a:r>
            <a:br>
              <a:rPr sz="2800"/>
            </a:br>
            <a:r>
              <a:rPr sz="2800"/>
              <a:t>99999999999999999999999999999999999999999999999</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